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75" r:id="rId3"/>
    <p:sldId id="285" r:id="rId4"/>
    <p:sldId id="291" r:id="rId5"/>
    <p:sldId id="292" r:id="rId6"/>
    <p:sldId id="286" r:id="rId7"/>
    <p:sldId id="287" r:id="rId8"/>
    <p:sldId id="288" r:id="rId9"/>
    <p:sldId id="289" r:id="rId10"/>
    <p:sldId id="280" r:id="rId1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70044"/>
    <a:srgbClr val="9F58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1DAEA0-637C-4447-8A77-D72553EB196F}" type="datetimeFigureOut">
              <a:rPr lang="es-CL" smtClean="0"/>
              <a:pPr/>
              <a:t>21-10-2015</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AC1C64-05E3-4C1D-A5EC-D010386E7C02}" type="slidenum">
              <a:rPr lang="es-CL" smtClean="0"/>
              <a:pPr/>
              <a:t>‹Nº›</a:t>
            </a:fld>
            <a:endParaRPr lang="es-CL"/>
          </a:p>
        </p:txBody>
      </p:sp>
    </p:spTree>
    <p:extLst>
      <p:ext uri="{BB962C8B-B14F-4D97-AF65-F5344CB8AC3E}">
        <p14:creationId xmlns:p14="http://schemas.microsoft.com/office/powerpoint/2010/main" xmlns="" val="3678490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E5E79-EE62-BA49-BA9E-D775F44C693C}" type="datetimeFigureOut">
              <a:rPr lang="en-US" smtClean="0"/>
              <a:pPr/>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D4034-7C77-464E-8754-643C6311A32B}" type="slidenum">
              <a:rPr lang="en-US" smtClean="0"/>
              <a:pPr/>
              <a:t>‹Nº›</a:t>
            </a:fld>
            <a:endParaRPr lang="en-US"/>
          </a:p>
        </p:txBody>
      </p:sp>
    </p:spTree>
    <p:extLst>
      <p:ext uri="{BB962C8B-B14F-4D97-AF65-F5344CB8AC3E}">
        <p14:creationId xmlns:p14="http://schemas.microsoft.com/office/powerpoint/2010/main" xmlns="" val="38656449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AAFD4034-7C77-464E-8754-643C6311A32B}" type="slidenum">
              <a:rPr lang="en-US" smtClean="0"/>
              <a:pPr/>
              <a:t>8</a:t>
            </a:fld>
            <a:endParaRPr lang="en-US"/>
          </a:p>
        </p:txBody>
      </p:sp>
    </p:spTree>
    <p:extLst>
      <p:ext uri="{BB962C8B-B14F-4D97-AF65-F5344CB8AC3E}">
        <p14:creationId xmlns:p14="http://schemas.microsoft.com/office/powerpoint/2010/main" xmlns="" val="232526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13039FDA-CAC4-47A1-84E4-A44D8D60E910}" type="datetimeFigureOut">
              <a:rPr lang="es-CL" smtClean="0"/>
              <a:pPr/>
              <a:t>21-10-2015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99D3F81-68E3-4D5B-A8B3-1108C7CDB06A}" type="slidenum">
              <a:rPr lang="es-CL" smtClean="0"/>
              <a:pPr/>
              <a:t>‹Nº›</a:t>
            </a:fld>
            <a:endParaRPr lang="es-CL"/>
          </a:p>
        </p:txBody>
      </p:sp>
    </p:spTree>
    <p:extLst>
      <p:ext uri="{BB962C8B-B14F-4D97-AF65-F5344CB8AC3E}">
        <p14:creationId xmlns:p14="http://schemas.microsoft.com/office/powerpoint/2010/main" xmlns="" val="418002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3039FDA-CAC4-47A1-84E4-A44D8D60E910}" type="datetimeFigureOut">
              <a:rPr lang="es-CL" smtClean="0"/>
              <a:pPr/>
              <a:t>21-10-2015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99D3F81-68E3-4D5B-A8B3-1108C7CDB06A}" type="slidenum">
              <a:rPr lang="es-CL" smtClean="0"/>
              <a:pPr/>
              <a:t>‹Nº›</a:t>
            </a:fld>
            <a:endParaRPr lang="es-CL"/>
          </a:p>
        </p:txBody>
      </p:sp>
    </p:spTree>
    <p:extLst>
      <p:ext uri="{BB962C8B-B14F-4D97-AF65-F5344CB8AC3E}">
        <p14:creationId xmlns:p14="http://schemas.microsoft.com/office/powerpoint/2010/main" xmlns="" val="229464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3039FDA-CAC4-47A1-84E4-A44D8D60E910}" type="datetimeFigureOut">
              <a:rPr lang="es-CL" smtClean="0"/>
              <a:pPr/>
              <a:t>21-10-2015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99D3F81-68E3-4D5B-A8B3-1108C7CDB06A}" type="slidenum">
              <a:rPr lang="es-CL" smtClean="0"/>
              <a:pPr/>
              <a:t>‹Nº›</a:t>
            </a:fld>
            <a:endParaRPr lang="es-CL"/>
          </a:p>
        </p:txBody>
      </p:sp>
    </p:spTree>
    <p:extLst>
      <p:ext uri="{BB962C8B-B14F-4D97-AF65-F5344CB8AC3E}">
        <p14:creationId xmlns:p14="http://schemas.microsoft.com/office/powerpoint/2010/main" xmlns="" val="181417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3039FDA-CAC4-47A1-84E4-A44D8D60E910}" type="datetimeFigureOut">
              <a:rPr lang="es-CL" smtClean="0"/>
              <a:pPr/>
              <a:t>21-10-2015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99D3F81-68E3-4D5B-A8B3-1108C7CDB06A}" type="slidenum">
              <a:rPr lang="es-CL" smtClean="0"/>
              <a:pPr/>
              <a:t>‹Nº›</a:t>
            </a:fld>
            <a:endParaRPr lang="es-CL"/>
          </a:p>
        </p:txBody>
      </p:sp>
    </p:spTree>
    <p:extLst>
      <p:ext uri="{BB962C8B-B14F-4D97-AF65-F5344CB8AC3E}">
        <p14:creationId xmlns:p14="http://schemas.microsoft.com/office/powerpoint/2010/main" xmlns="" val="28728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3039FDA-CAC4-47A1-84E4-A44D8D60E910}" type="datetimeFigureOut">
              <a:rPr lang="es-CL" smtClean="0"/>
              <a:pPr/>
              <a:t>21-10-2015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99D3F81-68E3-4D5B-A8B3-1108C7CDB06A}" type="slidenum">
              <a:rPr lang="es-CL" smtClean="0"/>
              <a:pPr/>
              <a:t>‹Nº›</a:t>
            </a:fld>
            <a:endParaRPr lang="es-CL"/>
          </a:p>
        </p:txBody>
      </p:sp>
    </p:spTree>
    <p:extLst>
      <p:ext uri="{BB962C8B-B14F-4D97-AF65-F5344CB8AC3E}">
        <p14:creationId xmlns:p14="http://schemas.microsoft.com/office/powerpoint/2010/main" xmlns="" val="146315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13039FDA-CAC4-47A1-84E4-A44D8D60E910}" type="datetimeFigureOut">
              <a:rPr lang="es-CL" smtClean="0"/>
              <a:pPr/>
              <a:t>21-10-2015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99D3F81-68E3-4D5B-A8B3-1108C7CDB06A}" type="slidenum">
              <a:rPr lang="es-CL" smtClean="0"/>
              <a:pPr/>
              <a:t>‹Nº›</a:t>
            </a:fld>
            <a:endParaRPr lang="es-CL"/>
          </a:p>
        </p:txBody>
      </p:sp>
    </p:spTree>
    <p:extLst>
      <p:ext uri="{BB962C8B-B14F-4D97-AF65-F5344CB8AC3E}">
        <p14:creationId xmlns:p14="http://schemas.microsoft.com/office/powerpoint/2010/main" xmlns="" val="396843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13039FDA-CAC4-47A1-84E4-A44D8D60E910}" type="datetimeFigureOut">
              <a:rPr lang="es-CL" smtClean="0"/>
              <a:pPr/>
              <a:t>21-10-2015</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399D3F81-68E3-4D5B-A8B3-1108C7CDB06A}" type="slidenum">
              <a:rPr lang="es-CL" smtClean="0"/>
              <a:pPr/>
              <a:t>‹Nº›</a:t>
            </a:fld>
            <a:endParaRPr lang="es-CL"/>
          </a:p>
        </p:txBody>
      </p:sp>
    </p:spTree>
    <p:extLst>
      <p:ext uri="{BB962C8B-B14F-4D97-AF65-F5344CB8AC3E}">
        <p14:creationId xmlns:p14="http://schemas.microsoft.com/office/powerpoint/2010/main" xmlns="" val="374862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13039FDA-CAC4-47A1-84E4-A44D8D60E910}" type="datetimeFigureOut">
              <a:rPr lang="es-CL" smtClean="0"/>
              <a:pPr/>
              <a:t>21-10-2015</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399D3F81-68E3-4D5B-A8B3-1108C7CDB06A}" type="slidenum">
              <a:rPr lang="es-CL" smtClean="0"/>
              <a:pPr/>
              <a:t>‹Nº›</a:t>
            </a:fld>
            <a:endParaRPr lang="es-CL"/>
          </a:p>
        </p:txBody>
      </p:sp>
    </p:spTree>
    <p:extLst>
      <p:ext uri="{BB962C8B-B14F-4D97-AF65-F5344CB8AC3E}">
        <p14:creationId xmlns:p14="http://schemas.microsoft.com/office/powerpoint/2010/main" xmlns="" val="165044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3039FDA-CAC4-47A1-84E4-A44D8D60E910}" type="datetimeFigureOut">
              <a:rPr lang="es-CL" smtClean="0"/>
              <a:pPr/>
              <a:t>21-10-2015</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399D3F81-68E3-4D5B-A8B3-1108C7CDB06A}" type="slidenum">
              <a:rPr lang="es-CL" smtClean="0"/>
              <a:pPr/>
              <a:t>‹Nº›</a:t>
            </a:fld>
            <a:endParaRPr lang="es-CL"/>
          </a:p>
        </p:txBody>
      </p:sp>
    </p:spTree>
    <p:extLst>
      <p:ext uri="{BB962C8B-B14F-4D97-AF65-F5344CB8AC3E}">
        <p14:creationId xmlns:p14="http://schemas.microsoft.com/office/powerpoint/2010/main" xmlns="" val="236213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3039FDA-CAC4-47A1-84E4-A44D8D60E910}" type="datetimeFigureOut">
              <a:rPr lang="es-CL" smtClean="0"/>
              <a:pPr/>
              <a:t>21-10-2015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99D3F81-68E3-4D5B-A8B3-1108C7CDB06A}" type="slidenum">
              <a:rPr lang="es-CL" smtClean="0"/>
              <a:pPr/>
              <a:t>‹Nº›</a:t>
            </a:fld>
            <a:endParaRPr lang="es-CL"/>
          </a:p>
        </p:txBody>
      </p:sp>
    </p:spTree>
    <p:extLst>
      <p:ext uri="{BB962C8B-B14F-4D97-AF65-F5344CB8AC3E}">
        <p14:creationId xmlns:p14="http://schemas.microsoft.com/office/powerpoint/2010/main" xmlns="" val="250736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3039FDA-CAC4-47A1-84E4-A44D8D60E910}" type="datetimeFigureOut">
              <a:rPr lang="es-CL" smtClean="0"/>
              <a:pPr/>
              <a:t>21-10-2015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99D3F81-68E3-4D5B-A8B3-1108C7CDB06A}" type="slidenum">
              <a:rPr lang="es-CL" smtClean="0"/>
              <a:pPr/>
              <a:t>‹Nº›</a:t>
            </a:fld>
            <a:endParaRPr lang="es-CL"/>
          </a:p>
        </p:txBody>
      </p:sp>
    </p:spTree>
    <p:extLst>
      <p:ext uri="{BB962C8B-B14F-4D97-AF65-F5344CB8AC3E}">
        <p14:creationId xmlns:p14="http://schemas.microsoft.com/office/powerpoint/2010/main" xmlns="" val="90198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39FDA-CAC4-47A1-84E4-A44D8D60E910}" type="datetimeFigureOut">
              <a:rPr lang="es-CL" smtClean="0"/>
              <a:pPr/>
              <a:t>21-10-2015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D3F81-68E3-4D5B-A8B3-1108C7CDB06A}" type="slidenum">
              <a:rPr lang="es-CL" smtClean="0"/>
              <a:pPr/>
              <a:t>‹Nº›</a:t>
            </a:fld>
            <a:endParaRPr lang="es-CL"/>
          </a:p>
        </p:txBody>
      </p:sp>
      <p:pic>
        <p:nvPicPr>
          <p:cNvPr id="7" name="Picture 6" descr="headerpuchuncavi.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900545"/>
          </a:xfrm>
          <a:prstGeom prst="rect">
            <a:avLst/>
          </a:prstGeom>
        </p:spPr>
      </p:pic>
    </p:spTree>
    <p:extLst>
      <p:ext uri="{BB962C8B-B14F-4D97-AF65-F5344CB8AC3E}">
        <p14:creationId xmlns:p14="http://schemas.microsoft.com/office/powerpoint/2010/main" xmlns="" val="3667789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3" name="Picture 2" descr="Puchuncavicopy.jpg"/>
          <p:cNvPicPr>
            <a:picLocks noChangeAspect="1"/>
          </p:cNvPicPr>
          <p:nvPr/>
        </p:nvPicPr>
        <p:blipFill rotWithShape="1">
          <a:blip r:embed="rId3" cstate="print">
            <a:extLst>
              <a:ext uri="{28A0092B-C50C-407E-A947-70E740481C1C}">
                <a14:useLocalDpi xmlns:a14="http://schemas.microsoft.com/office/drawing/2010/main" xmlns="" val="0"/>
              </a:ext>
            </a:extLst>
          </a:blip>
          <a:srcRect b="2941"/>
          <a:stretch/>
        </p:blipFill>
        <p:spPr>
          <a:xfrm>
            <a:off x="0" y="0"/>
            <a:ext cx="9144000" cy="6858000"/>
          </a:xfrm>
          <a:prstGeom prst="rect">
            <a:avLst/>
          </a:prstGeom>
        </p:spPr>
      </p:pic>
      <p:sp>
        <p:nvSpPr>
          <p:cNvPr id="2" name="1 Título"/>
          <p:cNvSpPr>
            <a:spLocks noGrp="1"/>
          </p:cNvSpPr>
          <p:nvPr>
            <p:ph type="ctrTitle"/>
          </p:nvPr>
        </p:nvSpPr>
        <p:spPr>
          <a:xfrm>
            <a:off x="2079492" y="1340768"/>
            <a:ext cx="6948263" cy="1470025"/>
          </a:xfrm>
        </p:spPr>
        <p:txBody>
          <a:bodyPr>
            <a:noAutofit/>
          </a:bodyPr>
          <a:lstStyle/>
          <a:p>
            <a:pPr algn="r"/>
            <a:r>
              <a:rPr lang="es-CL" sz="3700" dirty="0" smtClean="0">
                <a:solidFill>
                  <a:srgbClr val="77933C"/>
                </a:solidFill>
              </a:rPr>
              <a:t/>
            </a:r>
            <a:br>
              <a:rPr lang="es-CL" sz="3700" dirty="0" smtClean="0">
                <a:solidFill>
                  <a:srgbClr val="77933C"/>
                </a:solidFill>
              </a:rPr>
            </a:br>
            <a:r>
              <a:rPr lang="es-CL" sz="3700" dirty="0" smtClean="0">
                <a:solidFill>
                  <a:srgbClr val="77933C"/>
                </a:solidFill>
              </a:rPr>
              <a:t/>
            </a:r>
            <a:br>
              <a:rPr lang="es-CL" sz="3700" dirty="0" smtClean="0">
                <a:solidFill>
                  <a:srgbClr val="77933C"/>
                </a:solidFill>
              </a:rPr>
            </a:br>
            <a:r>
              <a:rPr lang="es-CL" sz="3700" b="1" dirty="0" smtClean="0">
                <a:solidFill>
                  <a:srgbClr val="77933C"/>
                </a:solidFill>
              </a:rPr>
              <a:t>BALANCE</a:t>
            </a:r>
            <a:br>
              <a:rPr lang="es-CL" sz="3700" b="1" dirty="0" smtClean="0">
                <a:solidFill>
                  <a:srgbClr val="77933C"/>
                </a:solidFill>
              </a:rPr>
            </a:br>
            <a:r>
              <a:rPr lang="es-CL" sz="3700" dirty="0" smtClean="0">
                <a:solidFill>
                  <a:srgbClr val="77933C"/>
                </a:solidFill>
              </a:rPr>
              <a:t/>
            </a:r>
            <a:br>
              <a:rPr lang="es-CL" sz="3700" dirty="0" smtClean="0">
                <a:solidFill>
                  <a:srgbClr val="77933C"/>
                </a:solidFill>
              </a:rPr>
            </a:br>
            <a:r>
              <a:rPr lang="es-CL" sz="2800" dirty="0" smtClean="0">
                <a:solidFill>
                  <a:srgbClr val="77933C"/>
                </a:solidFill>
              </a:rPr>
              <a:t>PROGRAMA PARA LA RECUPERACIÓN AMBIENTAL Y SOCIAL </a:t>
            </a:r>
            <a:br>
              <a:rPr lang="es-CL" sz="2800" dirty="0" smtClean="0">
                <a:solidFill>
                  <a:srgbClr val="77933C"/>
                </a:solidFill>
              </a:rPr>
            </a:br>
            <a:r>
              <a:rPr lang="es-CL" sz="2800" dirty="0" smtClean="0">
                <a:solidFill>
                  <a:srgbClr val="77933C"/>
                </a:solidFill>
              </a:rPr>
              <a:t>DE QUINTERO Y PUCHUNCAVÍ</a:t>
            </a:r>
            <a:br>
              <a:rPr lang="es-CL" sz="2800" dirty="0" smtClean="0">
                <a:solidFill>
                  <a:srgbClr val="77933C"/>
                </a:solidFill>
              </a:rPr>
            </a:br>
            <a:r>
              <a:rPr lang="es-CL" sz="2800" dirty="0" smtClean="0">
                <a:solidFill>
                  <a:srgbClr val="77933C"/>
                </a:solidFill>
              </a:rPr>
              <a:t/>
            </a:r>
            <a:br>
              <a:rPr lang="es-CL" sz="2800" dirty="0" smtClean="0">
                <a:solidFill>
                  <a:srgbClr val="77933C"/>
                </a:solidFill>
              </a:rPr>
            </a:br>
            <a:r>
              <a:rPr lang="es-CL" sz="2800" dirty="0">
                <a:solidFill>
                  <a:srgbClr val="77933C"/>
                </a:solidFill>
              </a:rPr>
              <a:t/>
            </a:r>
            <a:br>
              <a:rPr lang="es-CL" sz="2800" dirty="0">
                <a:solidFill>
                  <a:srgbClr val="77933C"/>
                </a:solidFill>
              </a:rPr>
            </a:br>
            <a:r>
              <a:rPr lang="es-CL" sz="2800" dirty="0" smtClean="0">
                <a:solidFill>
                  <a:srgbClr val="77933C"/>
                </a:solidFill>
              </a:rPr>
              <a:t>SESIÓN EXTRAORDINARIA CRAS </a:t>
            </a:r>
            <a:endParaRPr lang="es-CL" sz="2800" dirty="0">
              <a:solidFill>
                <a:srgbClr val="77933C"/>
              </a:solidFill>
            </a:endParaRPr>
          </a:p>
        </p:txBody>
      </p:sp>
      <p:sp>
        <p:nvSpPr>
          <p:cNvPr id="5" name="1 Título"/>
          <p:cNvSpPr txBox="1">
            <a:spLocks/>
          </p:cNvSpPr>
          <p:nvPr/>
        </p:nvSpPr>
        <p:spPr>
          <a:xfrm>
            <a:off x="3083024" y="4509120"/>
            <a:ext cx="5940151" cy="45063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L" sz="2800" dirty="0" smtClean="0">
                <a:solidFill>
                  <a:srgbClr val="77933C"/>
                </a:solidFill>
              </a:rPr>
              <a:t>01 de Octubre de 2015, Quintero.</a:t>
            </a:r>
            <a:endParaRPr lang="es-CL" sz="2800" dirty="0">
              <a:solidFill>
                <a:srgbClr val="77933C"/>
              </a:solidFill>
            </a:endParaRPr>
          </a:p>
        </p:txBody>
      </p:sp>
    </p:spTree>
    <p:extLst>
      <p:ext uri="{BB962C8B-B14F-4D97-AF65-F5344CB8AC3E}">
        <p14:creationId xmlns:p14="http://schemas.microsoft.com/office/powerpoint/2010/main" xmlns="" val="2066754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chuncavicopy.jpg"/>
          <p:cNvPicPr>
            <a:picLocks noChangeAspect="1"/>
          </p:cNvPicPr>
          <p:nvPr/>
        </p:nvPicPr>
        <p:blipFill rotWithShape="1">
          <a:blip r:embed="rId2" cstate="print">
            <a:extLst>
              <a:ext uri="{28A0092B-C50C-407E-A947-70E740481C1C}">
                <a14:useLocalDpi xmlns:a14="http://schemas.microsoft.com/office/drawing/2010/main" xmlns="" val="0"/>
              </a:ext>
            </a:extLst>
          </a:blip>
          <a:srcRect b="2941"/>
          <a:stretch/>
        </p:blipFill>
        <p:spPr>
          <a:xfrm>
            <a:off x="0" y="0"/>
            <a:ext cx="9144000" cy="6858000"/>
          </a:xfrm>
          <a:prstGeom prst="rect">
            <a:avLst/>
          </a:prstGeom>
        </p:spPr>
      </p:pic>
      <p:sp>
        <p:nvSpPr>
          <p:cNvPr id="2" name="1 Título"/>
          <p:cNvSpPr>
            <a:spLocks noGrp="1"/>
          </p:cNvSpPr>
          <p:nvPr>
            <p:ph type="ctrTitle"/>
          </p:nvPr>
        </p:nvSpPr>
        <p:spPr>
          <a:xfrm>
            <a:off x="2079492" y="1628800"/>
            <a:ext cx="6948263" cy="1470025"/>
          </a:xfrm>
        </p:spPr>
        <p:txBody>
          <a:bodyPr>
            <a:noAutofit/>
          </a:bodyPr>
          <a:lstStyle/>
          <a:p>
            <a:pPr algn="r"/>
            <a:r>
              <a:rPr lang="es-CL" sz="3700" b="1" dirty="0" smtClean="0">
                <a:solidFill>
                  <a:srgbClr val="77933C"/>
                </a:solidFill>
              </a:rPr>
              <a:t/>
            </a:r>
            <a:br>
              <a:rPr lang="es-CL" sz="3700" b="1" dirty="0" smtClean="0">
                <a:solidFill>
                  <a:srgbClr val="77933C"/>
                </a:solidFill>
              </a:rPr>
            </a:br>
            <a:r>
              <a:rPr lang="es-CL" sz="3700" b="1" dirty="0" smtClean="0">
                <a:solidFill>
                  <a:srgbClr val="77933C"/>
                </a:solidFill>
              </a:rPr>
              <a:t/>
            </a:r>
            <a:br>
              <a:rPr lang="es-CL" sz="3700" b="1" dirty="0" smtClean="0">
                <a:solidFill>
                  <a:srgbClr val="77933C"/>
                </a:solidFill>
              </a:rPr>
            </a:br>
            <a:r>
              <a:rPr lang="es-CL" sz="3700" b="1" dirty="0">
                <a:solidFill>
                  <a:srgbClr val="77933C"/>
                </a:solidFill>
              </a:rPr>
              <a:t/>
            </a:r>
            <a:br>
              <a:rPr lang="es-CL" sz="3700" b="1" dirty="0">
                <a:solidFill>
                  <a:srgbClr val="77933C"/>
                </a:solidFill>
              </a:rPr>
            </a:br>
            <a:r>
              <a:rPr lang="es-CL" sz="3700" dirty="0" smtClean="0">
                <a:solidFill>
                  <a:srgbClr val="77933C"/>
                </a:solidFill>
              </a:rPr>
              <a:t>Muchas Gracias</a:t>
            </a:r>
            <a:r>
              <a:rPr lang="es-CL" sz="3700" dirty="0">
                <a:solidFill>
                  <a:srgbClr val="77933C"/>
                </a:solidFill>
              </a:rPr>
              <a:t/>
            </a:r>
            <a:br>
              <a:rPr lang="es-CL" sz="3700" dirty="0">
                <a:solidFill>
                  <a:srgbClr val="77933C"/>
                </a:solidFill>
              </a:rPr>
            </a:br>
            <a:r>
              <a:rPr lang="es-CL" sz="3700" b="1" dirty="0" smtClean="0">
                <a:solidFill>
                  <a:srgbClr val="77933C"/>
                </a:solidFill>
              </a:rPr>
              <a:t/>
            </a:r>
            <a:br>
              <a:rPr lang="es-CL" sz="3700" b="1" dirty="0" smtClean="0">
                <a:solidFill>
                  <a:srgbClr val="77933C"/>
                </a:solidFill>
              </a:rPr>
            </a:br>
            <a:endParaRPr lang="es-CL" sz="3700" dirty="0">
              <a:solidFill>
                <a:srgbClr val="77933C"/>
              </a:solidFill>
            </a:endParaRPr>
          </a:p>
        </p:txBody>
      </p:sp>
      <p:sp>
        <p:nvSpPr>
          <p:cNvPr id="5" name="1 Título"/>
          <p:cNvSpPr txBox="1">
            <a:spLocks/>
          </p:cNvSpPr>
          <p:nvPr/>
        </p:nvSpPr>
        <p:spPr>
          <a:xfrm>
            <a:off x="3083024" y="4509120"/>
            <a:ext cx="5940151" cy="45063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r">
              <a:spcBef>
                <a:spcPts val="0"/>
              </a:spcBef>
            </a:pPr>
            <a:r>
              <a:rPr lang="es-CL" sz="2800" dirty="0" smtClean="0">
                <a:solidFill>
                  <a:srgbClr val="77933C"/>
                </a:solidFill>
                <a:ea typeface="+mn-ea"/>
                <a:cs typeface="+mn-cs"/>
              </a:rPr>
              <a:t>01 de Octubre de 2015</a:t>
            </a:r>
            <a:endParaRPr lang="es-CL" sz="2800" dirty="0">
              <a:solidFill>
                <a:srgbClr val="77933C"/>
              </a:solidFill>
              <a:ea typeface="+mn-ea"/>
              <a:cs typeface="+mn-cs"/>
            </a:endParaRPr>
          </a:p>
        </p:txBody>
      </p:sp>
    </p:spTree>
    <p:extLst>
      <p:ext uri="{BB962C8B-B14F-4D97-AF65-F5344CB8AC3E}">
        <p14:creationId xmlns:p14="http://schemas.microsoft.com/office/powerpoint/2010/main" xmlns="" val="323920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kGBhQSEBUUEhQWFBUVFhcYFxcUGBYVFBUYGBgVFBgXGBQXHCYeFxwjGRQVHy8gJCcpLCwsFR4xNTAqNSYsLCkBCQoKDgwOGg8PGiwkHSQuKSosLCwsKSwsLCwsLCwsLCwsLCwsLCkpLCksKSwpKSwsKSwpLCwsLCwsKSksLCwsMv/AABEIALcBFAMBIgACEQEDEQH/xAAcAAACAwEBAQEAAAAAAAAAAAAGBwAEBQMBAgj/xABOEAACAAQEAwUEBgMMBwkAAAABAgADBBEFBhIhMUFRBxMiYXEUgZGhIzJCUrHBNXOyFSQzNmKCkqKz0eHwJVRydITC8RYXJjRDg5PD0v/EABoBAAIDAQEAAAAAAAAAAAAAAAAEAgMFAQb/xAAtEQACAgEEAQMDAQkAAAAAAAAAAQIDEQQSIUExEyJRMmFxoQUUIzNCUoGR8P/aAAwDAQACEQMRAD8AeF4l4SnbvVulXI0uyjuW2ViL+M9I2B2XTqikSa1dPaoMpWW5+jHhBVAL3A4C/wAoAGneJeFf2TZunz6eokTSZk6nXVL1G7MCGAQseNnUC55NFxOy+dPXXXV095pFyJTaZaHoo529BAAxLxLwi8vY/Pw/GfYxUNUSDOEo6iWFmsARcnSylgDboYyMYr6n93Jy07t3hq5iywSSoJYqNjtYXv7oAP0XeEB2isf+0HH/ANSm/CVB9h/ZQRd59bUTJjoyzCGsp1qVOm9yLXuD5cIVmb8vJT4t7MrzGXVJGp2vM8YQnxeWraABn9smB1dTJkClV5iq7d4icSSBoYr9oDxel4K8mUk6VQU6VJJmrLAe51EbmwJ5kLYe6FZ2pYGMPpqaXJmzmDTZzEu5LX0yha4ttt8zFjGs6zaTA6BJLlZs+WbvxZUU72J5ksBfyMADlvC87Y8Eq6mnkilVnVXYzEQ+I3A0Nb7QHi/pAxk5R7M3qaWXU1FXUrMmrrGhyNKndbkm5JFj74pdqtFNo6GklGomTSJ020xiQ5UgEKxB3tci8ADKyRRzpOHyJdSSZqpZrnURuSqk8yFsPdG5ePz7nCtmDCsJIdwTKn3IY3Pil8TfeCrBuzaZWUMmbNrp/eNKUywD9HLFvCtr3O3EwANi8S8KvsjzNPM2ooalmmPJ1MhY6mGhu7dNR4i5Fr9TGinZxUVX0lfWztbXPdSTplywdwo5G3Dh8eMADDvEvCG/difhGLinl1Lz5IeWrK7XBV7XUi5CuuriPL0jS7U831EyvFBTTGlqDLRtBKl5kyxsWG9hqUW9YAHPCg7Qcr4jOxZJlOHMv6PunVrJJtbVq38PiuT1B5xt0/ZFoQaa+qWbzdW8Orrpvw98A/aXVTUxhV7xtlpgdJKgna50g7XMAD7BhaZkyrV4jiw195Jo5Sgaw2nvAPE2kKb3Zja5GwX0jL7Tc3VE2vTDqWYZY1S0dlJDM8y1hqG4UBl2HE3jhnPIkzDaUVVNWTy6Moe7EX1G2oWO29tjfYwAOOnkKiqqiyqAAOgAsB8I6XhJ5mzfMrMAlTWYrNWqEuYUOnUVRzfbhdSpt1j3ImS5+I0QedWTklB3EuWhvuD4ma567AeUADrvHsKDsyr59PitRh8ya02WgmW1EmzIVsy3vpuDuIb8AEiRIkAEiRIkAEiRIkAEiRIkAEiRIkACO7ff/NyP1DftmHDgJ/ekj9TK/YWEz261IeskgfZkkH+mY+HzRiRpRISehlmWq69AWaEKgab+m1+MQc4x8ssjVOfEUcciY77K+J1irqCS/CPslps+yX8vyvF/AsKxbGEM9qwypJYqN2UG3ELLS2w4bmO+X6eik4dOpZhms9RbvJioBYrvLCgtwUi+/Ekxj4RXV9Ihk01UFkliQSgJF+JCsDb0vEfWh8ln7tb/AGszpWDCkx2VThi/d1MgajsWJ7tibct2MaNJ/Gj/AI6Z+LxSpcNZMRlzzMM1VnS5jO/8I9irOSOtw1t+Fo15GHMuMe3kr3PtLTbX+k0sWI8PC+/WD1ofJ391t/tY9oQHaN/GH+fS/sy4aqdotOfszP6I/vgTztkoYnOWppX7ubpCsJgsrafqsGG6kDb3COxtg+EyEqLIrMotHPt//g6T/bm/hLgLzpKPsGFNyNM48rhwT+IgizfgddUU8iVVTZcyfLmzDcH7DLLCgkKLnUrcucFp7PRV4PT0s1tE2SvhdfEFbe45XUg7+g6RJTTeERdcopNoJslzg+HUhXh7PKHvCKpHxBgC7fv4Cl/WTP2BHXB8p43Ryu4kVNOZQJ06wWK33Om67C+9vOPc0dnVdVUciW89J09JsyY7uSq2cAKq2XgLdBEisB85/onCP1U/9qXDryL+jKT9RL/ZEKLtOwd6WhwyRM0l5aT1bSbrfVKOxI84IsCw3Gjh8laaokd08ldBYaZstWH1dWk8L8YDphZYxcScXxOrA1LKl1b2HBvpUCi/QmOmBysWxnXNFUZMoNp2LIl7AlVRNzYEbk84M8n9lyU1LUS6hhMmVKlJjLeypY2Ck7k3Oq/UDpGNhXZ/i1Drl0dXKElmv4hvfhfSVNjYDgbbQHBe5jy/7FiaSO8M0q0gs52LM5Vjtc9esbGYD3WZtT7AVchjfoTKYfIxtV/Y/XPVrOM+XOOqW7vMZg7MCpay6TsLWG/IcIKO0LsxFfME+TMEqeAAdV9LgfVJI3Vhwv6dIAD4Qgu1f9OD0p/yg2TBMfZBLNXIRbW7xReZbhe+jj5xQzZ2XVdTXJPR5ZVUkKS7MHYywAxI0nja/GAAYxUaM0DX/rko79G7sj5EQzO1yYBhE+/PuwPXvE/uMU+0Lsy9umLUSJglVCgA6r6XCm6m43Vh19OkYuKZKxmuRJNXUSBKUgkrxYjYEhVGo8ekAANLlkZfcngcQW3ukEH/AD5Q1+xf9Ep+sm/tmOGZ+zYvhUmioyt5cxXLTDp1HS+piQDuS3D+6Nvs8y5MoaFZE4qXDzG8BJWzNcbkCAAFyr/Gqq/9/wD5IcMAGCZFnycbn1rGX3UzvNIDEv49Nri1uR5wfwASJEjy8AHsSJEgAkSJEgAkSJEgAkSJEgAQfaJhU2pqA6WICkG5tvcmOlPJsig8QoB9wAjVxF7sYotGJO1yWH0ejrqjBuS7OBlx4VjsRHwoirJcmySabnHZybWj0ttaOlPLuY5km5FdZJ4weZQn2lknkIHUphsBBLLQS6YkdIvp4luFtVJSiofJiT6nvKonkDDHojeWvpC6wahLOD1MMellaVA6CG9JlttiH7QcVtiujtHkexwFUuooGGpRcjmBD5mYyL7tayjPrzI9n0HuRN16nC21d3b9gwW5Nl6KCnQkEy5SI2k3GpRY2MYGGYiXmVx6A2+YijguNtJwyewPjRhY8frGwhZX8/7/AEHno3h/PH6jGEexj5VxJp9Mjsbk8YAu0rtHqJVWKKisr+AO9gzF3sVRb7DYrc9T5RfGW5ZE5wcJOL6GrChz1mLEpeMpKpzMEu8rukVSUmghdZbazeIsDfgBy4xtSMsY0ihhiKM9rlHTUl+mrT+UDWes41knF1ky57Il6e6LbSNYTWOHMkxIgOgR7CZx3ONWmP8As6z3En2iSugW06W7u44c7n4wwu0bEZkjDKibJYpMUJpYcReYgPyJgAJLx40Kk9os6nwKRPZu8qZ7zEVn3tpd7sRzsoAA8xFjBMDxmdISoOIBHmKHWU66lsdwGsLLcHgAeMAGJ2UZoqp+JmXOqJsxO7mHS7ErcFbGxh1XhAdi36V349zN/FYYVXT4tWTZhlTkoqdXZZfhvNmKpKhztsDa/EcYAD2JCXxjNuJYPWJLqZ61UpgH3ABZLlTY2urCx6iNrtDz9PWfIo6A2mT1RtdgWHemyKL7DbcnzEABX2iVzycMqZkp2R1RSrKbMPGg2PoYF+xzMU2dT1L1U55miYoBmMW0gqSbXjMzjl3E5OHTmnVwny9I72Wy8iy/Uci+xt0jG7P3YYTXFeImIbDifAdojJ4TZOuO6STHnLmhgCpuDwIgfOYWOICnB8IG/rATlnC8UqqYMtctOq3VZarci33mA/MxhZQzFOTGVk1TCY5mmWXHHVwBvtcHb4xXLdJLaXwUISkpr8DyFSurTqGq17c7R1vH5/GaK9sYdKeYXcz5suWr7pYM4F/JQL/zY2s1VWL4ZonzK1ZyswBQfVBNzYoVHhNjuItX3F2l0OePLwI4njtXPpKVqCWom1Sh2aZukhNAZiep1MAON+kDeP4PjFNTvU/uiJhlqXZAukaRudNxY26WEdIjTiQp8s9tqdwBWL9KCRdAAGFgQ1uR3I90SAChVnxRVcRbq13iswjzzPT9HMxJa7x7aJuI4SJa5i9SLaK8iRF6RJgOF2k4wQldUgiB+lTeCekHgtDVKzkT1EsYZ2y7h449IIop4XT6E35xdjTqhtjgyLZucmyQHGtEvE5oY/Xl7e4Xgxha5tcricsgX4DytYg/jFeoe2Kf3GNFFTlKL7TMihxnS9XbgyG3mQwH5xnUmIfvOoHItJFvexP4RUqkYTnsbL4r+hN7fGKqzXAaWLaWYE9brcD8YQTN70/j7foODIL3ox5GFJXt/wCJ/Fw9ul/tJb8oY+V8SEnDWPMXA9YC8ayBU1WitpPFMuC6kgNrQ3V1J2PAbeUP0WLCj9jC1VT3Ts6zgd0IDtO/T/8AOpv+SDgZmxx00Lh8tJlrd4zeC/XTq2+JgdztkytnYss5JDTE/e2p10hSUCaza/UGGREycyfxm/4un/8Aqhpdq36HqfRP7WXAV2i5ArDiPtlGneaij2UjUkxAo4HiDpB+MWsyycar6Jpb00uSo0lkRrzZxDDwgFiFF/F/N4wABGYwf3Fwzpqqvj3g/KP0LhpHcS9PDu0t6aRaFxK7O5tRgMmmmL3VTKZ3QPbiXfwsRewZW/COeC4hjkiQtL7GjFBoSc7CyqNhqs1msPw5wACfY7NC4qzMbASZxJ6AaSTG6e0nEsQnvLwyUFReZCs2m9gzs/hW/QD4xx7NMi1cmuZqmQ8uW0mahY6beOw5HnvHXAMBxXB501KemSplzLeK+x030t9YFTZjcGAAL7QMMq5M9DXzBMnTJerY6gqhmULcADkTYbbwTTdsx0erhppLf/AoH9aOOdcpYvWTVnTpAdjLsEk6dMpQWshu253J5/W+BTnns+qJy0tTSbVEiXLVluAToAZWUnbUrXFuY9IACXtQ/RFV/sL/AGiQsshYisjB8QmPymSwBzLMulR8TG7j1ZjVbRvTvQrLBA7xgRqmWINkUtYEkA84xctZYmmgq6KehkzJro8stw1SxextyNre+ITcUsSLK1JvMfKKOWMbxOakxKNllpuzE6FtyNma5+EYOXJpl4nJZzqKzgzE8yLkm5847yaeqkXld2PCSL3238wd4rU+Ez/aQxW5D6iwtbrf0ilTSyuMdDkqnLEuW2+eDZyFM1Y9KbrOmn4rMMFPbPXCYhCm4R0U+tngJwAz6evWo0ElXc3PC7Blv/WgnrssVNVh7tLR5sxp6HSLXsA5ZtyOZEDnmUYo5GnbCc5cdI18R7RWw/DaCTIQPPmU0tvFcqi2Cg6RuxJBsPKMnHqPG6mjmzKxxKkLLLsnhQsBuFKJvx6mL+Y+zurmU9BPkL9PTyJSPKa2oGX41IvsbMSCItYzPxuupZklqWXIUoddj45n8hAWNtR/6wyICXiQTf8AdpiX+qTP6n/6iQHQ1qWuYrMIuuoJjlMlR51s9PgqhY+0lEmPqWm8bFPSArETr4RUWVsLRo0siPmkoTeNqnw0+kWwrbF7LVFFajo9TWHOC6gwwIN9zGBhB/f3d8kl6veTaC0RqaelRWWZOoucnhEj2PCYl4bFCriNaJUtnO9oX+dqohi4FiQLddxBbnCq0SOF7mBHN1MZspJqcNH4Rn6mWW4/BqaGO1qb7ygHrqy6KBxtuY5Us3pyj7mU+zHyFolJT8PPeFeNptpvIaym1UNh95b+/aDzLdOEp0A9YCMmYZMm3VvqbXP5esMiVLCqANgBYQ3pY59/+DE19i/lr5yfdo9tEiXh8yyRLRIkAEiRIkAEtEtEiQAS0SJEgA8tGFjWHgOJg2te/wAI3or1lMHQqeYiuyG6OCyueyWRM45L4kcyb/GM+QxUg84MsWwLQjBuO8CDLwvy4xi8x4Z6mqanHKLtEgL6fvQdpjL0fdylkNNVl1MyndfK3OBDAqbVNQ+Yg7lVYatMsjgoF+XCGNPw8oz9a93t68m5h2ILOTWnvB2IPQiLVopUVOEd7eV4vRqow35JEiRI6cEvrjor3jkVjpKWPNtnqz6lyt40qOYb2jgqbRaw+RdoI5bK5vgKMOoxa8X2Fo+aZLII+pkbcIqMTBnJykY+DfpOb+qH4wWu4AueUCOBH/SU79Uv4mB/tEzfNk1HdyGt4LPzG/l1ie7bE5Cp2zwgpzJmBDSgy2uZjBRbjx3PyMWss4qZ4dr+FWCr7hv84Bsj0xmU12Ny7Pa/IAcum94OsuyJdPJWSp35+bHcmKoTcpZZfdXGENq5Z8Zwkaqe/wB03gfxA6KJFbjoJPv4QYYvQ97L0dSPheF7nyu8QReC7fDaKdTHEnL54LdG9yUPhtglMmA7cN43cp4D384A8PygbloSYPMszxTStbcWNhCsUtyT8GrdNqD2+ehgUVGkpQqCwEWID6rNbrNawDDQCq/MwTYbXCdLV15j4HpGtXZGXtiedtpsgt0uy3HkS8fBa4NjFpQUZmMr3buN9LFbdW4WHvi7JnBvUAXHS8KivzL3cppdz3iVDsQeB3JH5QZ5OxIvR97MYGY5Y/3C3pC8bsvA7ZpXCG4KLx7GLIxLWZNzxBJ8yOEadPVK4up2uR8ItjNSFZQcfJ3iRIkTIEiRIkAEjyPYkAAvmRdasbcNoWFSw1cOcNvHaXwNvxufOFBiEvSx9YytTH+Ib37Pl/DYT5TAMweREFtGv78fbn+ULfKdboqF+cHWa8SamHfSpbTXmAWC8BtxMSoXH4ZVq3iX5QWyqezs1+MWIVWU+1/VM7qrXSCf4QcvJhDPpqpJihkYMp4FTcfKNPBjs7RIkSA4JgGO0pY4qYtSBHmT1Z2vG3g8ncGMqVKuYIaUCXL1c+UM0xy8sUvliOEbYYcByj4mQIycYmS3YDct9o8t+FoMUlEqCeNhGnXYprgzLqXU1nsw8AP+kKg9Ja/nC3zHTvMq5hIO7GGXhNM0urqXZSFKLY9eMDuDUne1JB3Gsnf1ijUSacYoa0LUd830feByHk0kv7LXYC/mYvUjss0NqubE++NvNdEO6BGwG0CVE51AQvYnXPaXVNWwcg9kV59m1vxsYT+ZKvXOJBvvDNx6b3VKqeW8KKua7xbdLMkn0R0UEt0l2d8Pl6mA84NMTkhZcpTuODDyPAwO5XwwtMUnheGfiGAo8lrDxlRv6cPziuutz3NFt96rnFMG8Ww4SElOpLeEXY9OFvhGllPEAjNJ5HdPfA/LrTUSTJLWaWfD5gbERiy8QeW6kNYy9hfmL8IFZtnuiS9B2VuEnz/2BuYnL1SXA46Tw9ID8Ix5pSK7XKtqQjow5/CCPCMcWpkkqRq07j3QNZVlCes+TMG4YkdQeohuyW6UXB+TOphthNTXhoXGYd5zsL+JifiYJuzKjadMcMx0qpA32F/KK2asJImlPu8+UHXZ9l/2eQWO7PaKKffLazR1U1Cncu/BhTkmyZjhjcyz4Sea+YjphOPMqS0LKPHq6edoJc0ZZ9oGpDpe1vWFjWYW8p7MCCDt6xC2MqpfYrplXqIc+R2SpgYAjnHs2YFBJNgIwsm1LNT2biI+8313dUx6sQI0Y2ZhvMj0X6vp/c9r8e0uwW1ll6iT1PAR0wTGDNOhh4lUEnlvyhfVVdqZ23s+m/u5AQV5CUkTJhv4iLA9BFFdznPA/dpI1U7n5C6PI9ivXVGiWzDkLw43hZMpLLwBGa8Wc4nIkqDoWWxc72GsWufSw+MCGP4ayzypIte19yN4OmrhNfWQASLedv7oE87hi4by48DtGXdNWPKNjSwlW9p9YJlYLNu0wbKr+oJINvS3zhhYjKHcKw30Wtz2MJaiqH1glj7yTDfy+4mUxU81jtT5cfk5qYyWJt9iqzpk7QJlRJa/jJdOag8x5XjS7MZ05CCjeEEagT4SPTrF/O1YBRkG4mTSstR134x0wvBjQymV2V7lN05Hp84cha1XlizpU7NqGnJmBlBHAgEe/eJFfCjeRLI+4v4CJF65Qi1h4FCsXqYRSURepE3jzZ6lmvSyOEeZnrzLRQvG426xo4dI2gczGDMmgD7PP/PlDaW2H5FK/fb+C3lBu9nWcEkbk8oYapYRh5PoUSnDLuW4nnGni090kO0sAsqkjVsNusaOmhtgZmts32vHhFXMdYsqndiQNrb7QOZBUO5cEH0hQ5vzBPqXvNmEjoDZR6CL/ZPisyXiMpVY6XOll5EEHlHZ0bpqefBCvUbanWl5P0Bi8oNJYHpeAjBpGqoUecHdd/BN6GFvNzFLoW76YCyhrWXjc36wvqY5siMaWWKpm1nersG8htCsLhmjXzFn+mqSSrML/eFoH5GJyidnEVThJybwO6acIwSyMXJ8obGGVKPhHpC1yXNDrZWBPLcQxpFwg2ufWL9ImlyI65pz4AzN+W2RvaJG292A2sesClbT96mtlCkkg26jnDcnKzKQVFiLbn/CF3mTB5km44re4t0irVVbfdEa0Wp3LZLz0YNNUNL+oSu3LaNDLmKtKqNV76uPnvGRNYjlsf8ANo6UjeK8JKTXJpyUWmmvIRZtQGercnAMH+DpaRLA+6IBsQl99SBx9aUQf5vA/lBlluqEymQjkLGH9N/Mb+eTH1fNMV8PB84pi4RQeHi/CBzE5QKLMIuTc7xUxnEbs6k/VY2EENFhAmUqaieF/jEHN3ycV0EYLTxjN9nXKLfRH1itnVLqvlGthFAspbKbwp+07PtRLrXkSwndy7DhcsSLm/xhtVS9LZ2Kq6Mb9/Rbl0hdwPOGVl2i7uUB1hV9ned0nVKyqlAjN9VhwJ6Ecoc6xDT0ODzIu1mrVyUY+D6jIx6YQhtwKxrwG58rplO0maAWlE6Jijlfg3ui+5NwaQlU0prJhnFVlo0xx/Bgk24kCAPMvaKlQfDLYAdSN/hBlmaQO6nW4NLa3whJtCOjrjNPd0aOrtlW4yh2bC5jIN9PzglwjtbnSF0rKQ+bE/hABHqxoejDOcCEtRZJYbGpilYarFKdl+oJUuYQfqqCNTn3Rq1tcrUzOpbT3pIJG724aRzuYHafMMsyZMsC30aCc/2mC8EHQRorWCoGokSpMvZAevUDmYRulzhI2NJW4x3N/cbuAG9LINiLypex4jwLtEj3AreyybEkd0lieJGkWvEjQj4Rhy+pimlCNjD5MZVLxgkwmVHnYLLPS2ywjSR9EsnygLBd5hQndzc/yV6fCCjNFZ3NMzeUAGX6xnmH+WDb15iHJxbwhbTzUcvsPsNxSZK8CGUqdWJLHzsOEW8XxFnp5o75N0YWA8ut4ECI5V8/TKc9AYart8REbaM5k2LbHNiF6R9ZVqRLqpLkkATEvY2Nr7xTxGoDNHGjezqeQYH4GHujOP1TPSWVLqSTp28RO3pCQ7Tqq2iX1LMfwENTDawNTBwdigt8IS3aNOJqh0Ci3xMJv3XRHopwpl/gEyY8iRIdEAz7J5BbE5XRdTHpYC34mP0Si6WFuBhI9iVIDOnOSLhAAtxqNzckDptDup9xvFb8k+iwWEZOY6LvJW25EfGIP9IYqvPsNzYeZiE8STiy6tOLUkBOI4ZpF+Ct8jGSuxg6rklTBbUu/DcbmBqrowHK8DGPbW4M3qLlYsPya2ANrkTlHEynt66Tb5xR7Kc9iYDTzEYP4mDAeCwG9+kWcuVMtZoGrjsR1B2MBVTOm4bMenTazNZ7bMjm4K+6HdNJbc45RnaqEvU29MIamcJtS5B8Jc78uMHk3MVMqKnfpcAC14S8pXcXufwj6n023HeKapelJv5G7qXfGPwh6YTWI/1WDehj84Z/lsuJ1QYknvW49DuPkY26DH59KwaUxFuXEH3Rk5lnmsnNPawmPa4GymwtGjXamuTKu00ovg+slT0WehcMTrXRbgDfe/uj9NSjdQfIR+dctUyS1l67B+9ViTw0joYd9Pj4KalZSoHHl8Yl6kWU+jJLODdgZz9mWXSUjFrF3BVFO9yedugjJxntYp6e41CY3RN/nCVzfmuZXVDTXJA4KvJV6RNclb4GRh1Z7Vh4cm7BWRvUAj84Tc4WJHnDM7JJ+uVUSjvwYe/YwucSS05wOTsPmYVojtskhq+e+uLK0eiPIghwTCrCMPMyUGJCIo8TtwFvx9I2ZNCVkznlp32lNSsb2Qc20DjaMSZUj9zJEsCzGfNYnqAFA+ZMMPsucBJiTiNLIVAPQ8YqjUuXIblqZOKjHgY2VHJoKUk3Jp5JJ6ky1JMSOmXZISjp1HBZMoD0CKIkTFhYUqwT4QvCB6iTeCbDhGBSvceh1D9oMdpuI6ZaS/vbQFZdxHSgccZTg/kR8I0u1qt+mlgfZ3gMo6qyzQPtWPzjUVe6GTN9XZJIauZZMwos6RaxHjH4EQF4xiU9pLKbWI5XvB9lCs7yjW+9lIN/TaF7XZlmamWyEXI+ryiqn47RbZnHngEBHgi9WSAACOLEkx1wfCjPqJcn7zAMeg5n4RoZWMmW4vOBudnjTZ+GjV4QpKqT9oDpAd2o5faUZc0kENdduRG4+UNinWXJlLLl7KqgC3lAn2oNLfDmud1dCvrex+RMIxadqkOyclU49CTiRDEjQEAp7PMYk01akyfcAXAYHZSdrkcxH6OwmtlzpYmSnV0bgym4j8kAwyexTG5qVwkBvopisWUmwuouCoPP0iODuTXzf2jPS1tTLRQ5Di1+C+EC0A+KZ6qZ+zvYdF2EUc01ne1tRM+9Oc/1iBGQTBtRLey+uNTQwOtrqQRcnYg3ENqkqhVyFqV4uLOPuuNmH5++EqBBn2c42ZLTJbbyplha/CZ9k/DY+6F9RUpw4GdNe4TCeUoV42Mcwb26nlj6k5DZHYGzLzUn5iLWG4cpJbbVx/6XjQnT1QHWwA6kiFaaXDlsb1Gp9RpRQrWDSyZbgqykhgeREfIqt4KO0CQplJUhTqJ0MwHhYcix5GF5Nr4PR3Pgfhq4qCz5NasqVtGFOmbxxm1t45yp1zYw1XTsRm6nVK18BTgaGcjruSASotzEbWCyTPpWlFipYngbRiZYxTur7DgRY/56R7k6qf2i4PhBPHpC98ONy6LNPPL2PsG8awp6ec0uZxHPqOsZxhn9otEtTIlzpQ1Oh0tbjY/4wASsFmXGtSo84aquUoZYhbRJTwkbeQcfFE82a4JUyyAB9pr7CBepm6nLH7RJ+JvFrFGs2kHgNwOAigYsilnd8lc3j2/BI9EeR0kS9TADmQIsKgrrsOKUlC19nWYQvMXfjBblOZZ1HWNnNFNTDC5Dd2TpRUlsPsm3EnkDvAhhWJrJZXZh4dyBxgg8plvhj3wwWkyx/IX9kRI54NUCZTyXXg8tGHoygj5GJESLF3QyI36YWEZmHy40cQnaJLt0UxiUxNu+WXgS2fq7vKt/LaBxH290dsTqdc126sYqg7RtQWIpGNZLM2wzwjMbyqJ0U2LEC/O297QPs0SU30QHK8dKSiea2mWhY9ALxTGKjljbk2kl8HekVSpJFyOEHfZ3gIlqahgdbbD0jIy3kid3v06mWgFzffVfltDFWgsgCNsBYADaKrbP6UcVeHuZ8TKk33Ww6g3IirmHKntUjSxK3IN18uEdZaktpMFyoEk6mIGleLbLsOJiNcN3ITntPy1ieHtInPKcWZGIN/KKsaeZMTeoqpkyYwdix8S/VIGwt5WjMh9CJIv4HVd3Plvq0lGDahxFooRAY6cOkyYSSepJ+O8fAES8SAD3VFzDZxWYAODGx9P8IoiO1O9mB8xHH4JR8oYuHZtcJ3arrmLtq+zbkT1MfctWdtc1izefAeg5RiZPxcSasB7aJnge/K52PuMGWL0Oh9uEZWqco8dG5pVB5+Tewd5c+S9POF0mLpPUdCPMHeErmXB3pKmZJmcVOx5Mp3Vh5EQyMPqyrAiLmf8AL4r6ITpYvPpwTtxeXxZfMjiPfE9Hb/QxbW0496Ere8WqRN7n4xVEd0nHhGkzMj5NvDZ41MwFyFb3mxHD3xWoK8y1IGx59YlMhW3uJ9Y5V51z5luZv8eML4Um0x/Eq4qa8jByNiQuVmbhuHrFHOuKIJrMLBVFlHMtzNoqZTxBJYLTCPo1NtuHnAjjuLGonNMItc7DyheqrM2ui++7bFPtlCY5JJPOPmJEjRMckdqX64t1jjHWm+sPWOM6vI98rVfeYK4EtZrydR0PwbT4vwvCrqsaR5jMZCLqP1Rewg87KKsnvFDWF9xyNxbeATOmGGmq5qEADUWW3Czbi0UReVgdlHa2z9E5Xa9DTECwMiSQOn0a7RI+MoH/AEfSf7tI/skiRcJgxQLwilnyt7uifzFo8iRk0eDXt+oQ948WJEjYMYPchS5JDCage+m1xex3vDAwyjlSie6QIG42ESJGRa36jRsx+hHs+utMZfSPnvyDdTY/I+6JEjq8FckbAlBVWYw8R4L5+sYWYMdLgq6kqRaxbbfyEexIZ+lcFKW58iQxSl7uc6jgDt6HcRViRIcXgSl5JEiRI6RPQI9IiRIAPCI8EexIALFNN8Qhx0s/2ihlTT9YDS3mV2v+ESJCOsS2mlomzJBsYJMtYmUe3IxIkZVbakmjXtipQaYtu0vKwo6093tKnDvJY+7c+JbeR+UYOG0dzqPAbxIkb0m9pgaeKduGdpdTdiTtxP8AdFCXNIfUeu8SJBFeQssk8F/FZmj6u2tBeMaJEgq+kjqPraJEiRItFyRYpV3PptHsSOMlHyN3s/w0JK1G26i/W53gP7T54estv4VAJPExIkK1/UO3+Gh85Q/R9J/u0j+ySJEiQyJ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1 Título"/>
          <p:cNvSpPr txBox="1">
            <a:spLocks/>
          </p:cNvSpPr>
          <p:nvPr/>
        </p:nvSpPr>
        <p:spPr bwMode="auto">
          <a:xfrm>
            <a:off x="165821" y="22592"/>
            <a:ext cx="7200900" cy="909638"/>
          </a:xfrm>
          <a:prstGeom prst="rect">
            <a:avLst/>
          </a:prstGeom>
          <a:noFill/>
          <a:ln w="9525">
            <a:noFill/>
            <a:miter lim="800000"/>
            <a:headEnd/>
            <a:tailEnd/>
          </a:ln>
        </p:spPr>
        <p:txBody>
          <a:bodyPr anchor="ctr"/>
          <a:lstStyle/>
          <a:p>
            <a:r>
              <a:rPr lang="es-CL" sz="2400" b="1" dirty="0">
                <a:solidFill>
                  <a:srgbClr val="77933C"/>
                </a:solidFill>
              </a:rPr>
              <a:t>Programa </a:t>
            </a:r>
            <a:r>
              <a:rPr lang="es-CL" sz="2400" b="1" dirty="0" smtClean="0">
                <a:solidFill>
                  <a:srgbClr val="77933C"/>
                </a:solidFill>
              </a:rPr>
              <a:t>para la Recuperación </a:t>
            </a:r>
            <a:r>
              <a:rPr lang="es-CL" sz="2400" b="1" dirty="0">
                <a:solidFill>
                  <a:srgbClr val="77933C"/>
                </a:solidFill>
              </a:rPr>
              <a:t>A</a:t>
            </a:r>
            <a:r>
              <a:rPr lang="es-CL" sz="2400" b="1" dirty="0" smtClean="0">
                <a:solidFill>
                  <a:srgbClr val="77933C"/>
                </a:solidFill>
              </a:rPr>
              <a:t>mbiental </a:t>
            </a:r>
            <a:r>
              <a:rPr lang="es-CL" sz="2400" b="1" dirty="0">
                <a:solidFill>
                  <a:srgbClr val="77933C"/>
                </a:solidFill>
              </a:rPr>
              <a:t>y </a:t>
            </a:r>
            <a:r>
              <a:rPr lang="es-CL" sz="2400" b="1" dirty="0" smtClean="0">
                <a:solidFill>
                  <a:srgbClr val="77933C"/>
                </a:solidFill>
              </a:rPr>
              <a:t>Social de Quintero y Puchuncaví</a:t>
            </a:r>
            <a:endParaRPr lang="es-CL" sz="2400" b="1" dirty="0">
              <a:solidFill>
                <a:schemeClr val="accent3">
                  <a:lumMod val="75000"/>
                </a:schemeClr>
              </a:solidFill>
              <a:cs typeface="Calibri"/>
            </a:endParaRPr>
          </a:p>
        </p:txBody>
      </p:sp>
      <p:sp>
        <p:nvSpPr>
          <p:cNvPr id="6" name="Content Placeholder 4"/>
          <p:cNvSpPr txBox="1">
            <a:spLocks/>
          </p:cNvSpPr>
          <p:nvPr/>
        </p:nvSpPr>
        <p:spPr>
          <a:xfrm>
            <a:off x="371561" y="1061026"/>
            <a:ext cx="8353425" cy="549275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fontAlgn="auto">
              <a:spcAft>
                <a:spcPts val="0"/>
              </a:spcAft>
              <a:defRPr/>
            </a:pPr>
            <a:endParaRPr lang="es-CL" sz="2000" dirty="0">
              <a:solidFill>
                <a:srgbClr val="31859C"/>
              </a:solidFill>
            </a:endParaRPr>
          </a:p>
          <a:p>
            <a:pPr algn="just" fontAlgn="auto">
              <a:spcAft>
                <a:spcPts val="0"/>
              </a:spcAft>
              <a:defRPr/>
            </a:pPr>
            <a:endParaRPr lang="es-CL" sz="2000" dirty="0" smtClean="0">
              <a:solidFill>
                <a:srgbClr val="31859C"/>
              </a:solidFill>
            </a:endParaRPr>
          </a:p>
          <a:p>
            <a:pPr algn="just" fontAlgn="auto">
              <a:spcAft>
                <a:spcPts val="0"/>
              </a:spcAft>
              <a:defRPr/>
            </a:pPr>
            <a:endParaRPr lang="es-CL" sz="2000" dirty="0">
              <a:solidFill>
                <a:srgbClr val="31859C"/>
              </a:solidFill>
            </a:endParaRPr>
          </a:p>
          <a:p>
            <a:pPr algn="just" fontAlgn="auto">
              <a:spcAft>
                <a:spcPts val="0"/>
              </a:spcAft>
              <a:defRPr/>
            </a:pPr>
            <a:endParaRPr lang="es-CL" sz="2000" dirty="0">
              <a:solidFill>
                <a:srgbClr val="31859C"/>
              </a:solidFill>
            </a:endParaRPr>
          </a:p>
        </p:txBody>
      </p:sp>
      <p:sp>
        <p:nvSpPr>
          <p:cNvPr id="3" name="2 CuadroTexto"/>
          <p:cNvSpPr txBox="1"/>
          <p:nvPr/>
        </p:nvSpPr>
        <p:spPr>
          <a:xfrm>
            <a:off x="307975" y="1268759"/>
            <a:ext cx="7568009" cy="4247317"/>
          </a:xfrm>
          <a:prstGeom prst="rect">
            <a:avLst/>
          </a:prstGeom>
          <a:noFill/>
        </p:spPr>
        <p:txBody>
          <a:bodyPr wrap="square" rtlCol="0">
            <a:spAutoFit/>
          </a:bodyPr>
          <a:lstStyle/>
          <a:p>
            <a:r>
              <a:rPr lang="es-CL" sz="4000" dirty="0"/>
              <a:t>Temario:</a:t>
            </a:r>
          </a:p>
          <a:p>
            <a:endParaRPr lang="es-CL" dirty="0" smtClean="0"/>
          </a:p>
          <a:p>
            <a:r>
              <a:rPr lang="es-CL" sz="4000" dirty="0" smtClean="0"/>
              <a:t>1.- Hitos PRAS/CRAS</a:t>
            </a:r>
          </a:p>
          <a:p>
            <a:r>
              <a:rPr lang="es-CL" sz="4000" dirty="0" smtClean="0"/>
              <a:t>2.- Convenio CRAS </a:t>
            </a:r>
          </a:p>
          <a:p>
            <a:r>
              <a:rPr lang="es-CL" sz="4000" dirty="0" smtClean="0"/>
              <a:t>3.- Reglamento</a:t>
            </a:r>
          </a:p>
          <a:p>
            <a:r>
              <a:rPr lang="es-CL" sz="4000" dirty="0" smtClean="0"/>
              <a:t>4.- Asistencia Consejeros </a:t>
            </a:r>
          </a:p>
          <a:p>
            <a:r>
              <a:rPr lang="es-CL" sz="4000" dirty="0" smtClean="0"/>
              <a:t>5</a:t>
            </a:r>
            <a:r>
              <a:rPr lang="es-CL" sz="4000" smtClean="0"/>
              <a:t>.- Proyecciones</a:t>
            </a:r>
            <a:endParaRPr lang="es-CL" sz="4000" dirty="0"/>
          </a:p>
          <a:p>
            <a:endParaRPr lang="es-CL" sz="1200" dirty="0"/>
          </a:p>
        </p:txBody>
      </p:sp>
    </p:spTree>
    <p:extLst>
      <p:ext uri="{BB962C8B-B14F-4D97-AF65-F5344CB8AC3E}">
        <p14:creationId xmlns:p14="http://schemas.microsoft.com/office/powerpoint/2010/main" xmlns="" val="2484229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7092280" cy="720080"/>
          </a:xfrm>
        </p:spPr>
        <p:txBody>
          <a:bodyPr>
            <a:noAutofit/>
          </a:bodyPr>
          <a:lstStyle/>
          <a:p>
            <a:pPr algn="l"/>
            <a:r>
              <a:rPr lang="es-CL" sz="4000" dirty="0" smtClean="0"/>
              <a:t/>
            </a:r>
            <a:br>
              <a:rPr lang="es-CL" sz="4000" dirty="0" smtClean="0"/>
            </a:br>
            <a:r>
              <a:rPr lang="es-CL" sz="4000" dirty="0" smtClean="0"/>
              <a:t>1</a:t>
            </a:r>
            <a:r>
              <a:rPr lang="es-CL" sz="4000" dirty="0"/>
              <a:t>.- Hitos </a:t>
            </a:r>
            <a:r>
              <a:rPr lang="es-CL" sz="4000" dirty="0" smtClean="0"/>
              <a:t>PRAS/CRAS </a:t>
            </a:r>
            <a:r>
              <a:rPr lang="es-CL" sz="4000" dirty="0"/>
              <a:t/>
            </a:r>
            <a:br>
              <a:rPr lang="es-CL" sz="4000" dirty="0"/>
            </a:br>
            <a:endParaRPr lang="es-CL" sz="4000" dirty="0"/>
          </a:p>
        </p:txBody>
      </p:sp>
      <p:sp>
        <p:nvSpPr>
          <p:cNvPr id="3" name="2 Marcador de contenido"/>
          <p:cNvSpPr>
            <a:spLocks noGrp="1"/>
          </p:cNvSpPr>
          <p:nvPr>
            <p:ph idx="1"/>
          </p:nvPr>
        </p:nvSpPr>
        <p:spPr>
          <a:xfrm>
            <a:off x="395536" y="908720"/>
            <a:ext cx="8229600" cy="4525963"/>
          </a:xfrm>
        </p:spPr>
        <p:txBody>
          <a:bodyPr/>
          <a:lstStyle/>
          <a:p>
            <a:pPr marL="0" indent="0">
              <a:buNone/>
            </a:pPr>
            <a:endParaRPr lang="es-CL" dirty="0" smtClean="0"/>
          </a:p>
          <a:p>
            <a:pPr marL="0" indent="0">
              <a:buNone/>
            </a:pPr>
            <a:endParaRPr lang="es-CL" dirty="0" smtClean="0"/>
          </a:p>
          <a:p>
            <a:pPr marL="0" indent="0">
              <a:buNone/>
            </a:pPr>
            <a:endParaRPr lang="es-CL" dirty="0" smtClean="0"/>
          </a:p>
          <a:p>
            <a:pPr marL="0" indent="0">
              <a:buNone/>
            </a:pPr>
            <a:endParaRPr lang="es-CL" dirty="0"/>
          </a:p>
          <a:p>
            <a:pPr marL="0" indent="0">
              <a:buNone/>
            </a:pPr>
            <a:endParaRPr lang="es-CL" dirty="0" smtClean="0"/>
          </a:p>
          <a:p>
            <a:endParaRPr lang="es-CL" dirty="0"/>
          </a:p>
        </p:txBody>
      </p:sp>
      <p:graphicFrame>
        <p:nvGraphicFramePr>
          <p:cNvPr id="4" name="3 Tabla"/>
          <p:cNvGraphicFramePr>
            <a:graphicFrameLocks noGrp="1"/>
          </p:cNvGraphicFramePr>
          <p:nvPr>
            <p:extLst>
              <p:ext uri="{D42A27DB-BD31-4B8C-83A1-F6EECF244321}">
                <p14:modId xmlns:p14="http://schemas.microsoft.com/office/powerpoint/2010/main" xmlns="" val="1266882511"/>
              </p:ext>
            </p:extLst>
          </p:nvPr>
        </p:nvGraphicFramePr>
        <p:xfrm>
          <a:off x="107504" y="981750"/>
          <a:ext cx="8928992" cy="5655176"/>
        </p:xfrm>
        <a:graphic>
          <a:graphicData uri="http://schemas.openxmlformats.org/drawingml/2006/table">
            <a:tbl>
              <a:tblPr firstRow="1" bandRow="1">
                <a:tableStyleId>{F5AB1C69-6EDB-4FF4-983F-18BD219EF322}</a:tableStyleId>
              </a:tblPr>
              <a:tblGrid>
                <a:gridCol w="2105210"/>
                <a:gridCol w="6823782"/>
              </a:tblGrid>
              <a:tr h="287010">
                <a:tc>
                  <a:txBody>
                    <a:bodyPr/>
                    <a:lstStyle/>
                    <a:p>
                      <a:pPr algn="l"/>
                      <a:r>
                        <a:rPr lang="es-CL" b="1" dirty="0" smtClean="0">
                          <a:solidFill>
                            <a:schemeClr val="tx1"/>
                          </a:solidFill>
                        </a:rPr>
                        <a:t>FECHA </a:t>
                      </a:r>
                      <a:endParaRPr lang="es-CL" b="1" dirty="0">
                        <a:solidFill>
                          <a:schemeClr val="tx1"/>
                        </a:solidFill>
                      </a:endParaRPr>
                    </a:p>
                  </a:txBody>
                  <a:tcPr>
                    <a:solidFill>
                      <a:schemeClr val="bg2">
                        <a:lumMod val="90000"/>
                      </a:schemeClr>
                    </a:solidFill>
                  </a:tcPr>
                </a:tc>
                <a:tc>
                  <a:txBody>
                    <a:bodyPr/>
                    <a:lstStyle/>
                    <a:p>
                      <a:r>
                        <a:rPr lang="es-CL" b="1" dirty="0" smtClean="0">
                          <a:solidFill>
                            <a:schemeClr val="tx1"/>
                          </a:solidFill>
                        </a:rPr>
                        <a:t>ACCIONES </a:t>
                      </a:r>
                      <a:endParaRPr lang="es-CL" b="1" dirty="0">
                        <a:solidFill>
                          <a:schemeClr val="tx1"/>
                        </a:solidFill>
                      </a:endParaRPr>
                    </a:p>
                  </a:txBody>
                  <a:tcPr>
                    <a:solidFill>
                      <a:schemeClr val="bg2">
                        <a:lumMod val="90000"/>
                      </a:schemeClr>
                    </a:solidFill>
                  </a:tcPr>
                </a:tc>
              </a:tr>
              <a:tr h="497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600" dirty="0" smtClean="0"/>
                        <a:t>09</a:t>
                      </a:r>
                      <a:r>
                        <a:rPr lang="es-CL" sz="1600" baseline="0" dirty="0" smtClean="0"/>
                        <a:t> Mayo </a:t>
                      </a:r>
                      <a:r>
                        <a:rPr lang="es-CL" sz="1600" dirty="0" smtClean="0"/>
                        <a:t>2014</a:t>
                      </a:r>
                    </a:p>
                  </a:txBody>
                  <a:tcPr>
                    <a:solidFill>
                      <a:schemeClr val="bg2">
                        <a:lumMod val="90000"/>
                      </a:schemeClr>
                    </a:solidFill>
                  </a:tcPr>
                </a:tc>
                <a:tc>
                  <a:txBody>
                    <a:bodyPr/>
                    <a:lstStyle/>
                    <a:p>
                      <a:pPr algn="just"/>
                      <a:r>
                        <a:rPr lang="es-CL" sz="1600" dirty="0" smtClean="0"/>
                        <a:t>Resultados 4 Estudios de Riesgos MMA y anuncio</a:t>
                      </a:r>
                      <a:r>
                        <a:rPr lang="es-CL" sz="1600" baseline="0" dirty="0" smtClean="0"/>
                        <a:t> del Ministro MMA de los Programas de Recuperación, en el marco de territorios vulnerables. PUCHUNCAVÍ.</a:t>
                      </a:r>
                      <a:endParaRPr lang="es-CL" sz="1600" dirty="0"/>
                    </a:p>
                  </a:txBody>
                  <a:tcPr>
                    <a:solidFill>
                      <a:schemeClr val="bg2">
                        <a:lumMod val="90000"/>
                      </a:schemeClr>
                    </a:solidFill>
                  </a:tcPr>
                </a:tc>
              </a:tr>
              <a:tr h="782290">
                <a:tc>
                  <a:txBody>
                    <a:bodyPr/>
                    <a:lstStyle/>
                    <a:p>
                      <a:pPr algn="l"/>
                      <a:r>
                        <a:rPr lang="es-CL" sz="1600" dirty="0" smtClean="0"/>
                        <a:t>07 Junio</a:t>
                      </a:r>
                      <a:r>
                        <a:rPr lang="es-CL" sz="1600" baseline="0" dirty="0" smtClean="0"/>
                        <a:t> </a:t>
                      </a:r>
                      <a:r>
                        <a:rPr lang="es-CL" sz="1600" dirty="0" smtClean="0"/>
                        <a:t>2014</a:t>
                      </a:r>
                      <a:endParaRPr lang="es-CL" sz="1600" dirty="0"/>
                    </a:p>
                  </a:txBody>
                  <a:tcPr>
                    <a:solidFill>
                      <a:schemeClr val="bg2">
                        <a:lumMod val="90000"/>
                      </a:schemeClr>
                    </a:solidFill>
                  </a:tcPr>
                </a:tc>
                <a:tc>
                  <a:txBody>
                    <a:bodyPr/>
                    <a:lstStyle/>
                    <a:p>
                      <a:pPr algn="just"/>
                      <a:r>
                        <a:rPr lang="es-CL" sz="1600" dirty="0" smtClean="0"/>
                        <a:t>Propuesta inicial MMA de estructura</a:t>
                      </a:r>
                      <a:r>
                        <a:rPr lang="es-CL" sz="1600" baseline="0" dirty="0" smtClean="0"/>
                        <a:t> del CRAS (23 consejeros), finalmente se agregan a SEREMI Energía y Sindicatos de Trabajadores (2 consejeros), quedando 26 consejeros. QUINTERO</a:t>
                      </a:r>
                      <a:endParaRPr lang="es-CL" sz="1600" dirty="0"/>
                    </a:p>
                  </a:txBody>
                  <a:tcPr>
                    <a:solidFill>
                      <a:schemeClr val="bg2">
                        <a:lumMod val="90000"/>
                      </a:schemeClr>
                    </a:solidFill>
                  </a:tcPr>
                </a:tc>
              </a:tr>
              <a:tr h="535394">
                <a:tc>
                  <a:txBody>
                    <a:bodyPr/>
                    <a:lstStyle/>
                    <a:p>
                      <a:pPr algn="l"/>
                      <a:r>
                        <a:rPr lang="es-CL" sz="1600" dirty="0" smtClean="0"/>
                        <a:t>Julio</a:t>
                      </a:r>
                      <a:r>
                        <a:rPr lang="es-CL" sz="1600" baseline="0" dirty="0" smtClean="0"/>
                        <a:t> </a:t>
                      </a:r>
                      <a:r>
                        <a:rPr lang="es-CL" sz="1600" dirty="0" smtClean="0"/>
                        <a:t>2014</a:t>
                      </a:r>
                      <a:endParaRPr lang="es-CL" sz="1600" dirty="0"/>
                    </a:p>
                  </a:txBody>
                  <a:tcPr>
                    <a:solidFill>
                      <a:schemeClr val="bg2">
                        <a:lumMod val="9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1600" dirty="0" smtClean="0"/>
                        <a:t>Elecciones</a:t>
                      </a:r>
                      <a:r>
                        <a:rPr lang="es-CL" sz="1600" baseline="0" dirty="0" smtClean="0"/>
                        <a:t> de consejeros de los sectores de la Sociedad Civil y Productivo Local efectuada por los municipios. (PUCHUNCAVÍ – QUINTERO)</a:t>
                      </a:r>
                      <a:endParaRPr lang="es-CL" sz="1600" dirty="0" smtClean="0"/>
                    </a:p>
                  </a:txBody>
                  <a:tcPr>
                    <a:solidFill>
                      <a:schemeClr val="bg2">
                        <a:lumMod val="90000"/>
                      </a:schemeClr>
                    </a:solidFill>
                  </a:tcPr>
                </a:tc>
              </a:tr>
              <a:tr h="748362">
                <a:tc>
                  <a:txBody>
                    <a:bodyPr/>
                    <a:lstStyle/>
                    <a:p>
                      <a:pPr algn="l"/>
                      <a:r>
                        <a:rPr lang="es-CL" sz="1600" baseline="0" dirty="0" smtClean="0"/>
                        <a:t>Julio  </a:t>
                      </a:r>
                      <a:r>
                        <a:rPr lang="es-CL" sz="1600" dirty="0" smtClean="0"/>
                        <a:t>2014 a</a:t>
                      </a:r>
                      <a:r>
                        <a:rPr lang="es-CL" sz="1600" baseline="0" dirty="0" smtClean="0"/>
                        <a:t> Septiembre</a:t>
                      </a:r>
                      <a:r>
                        <a:rPr lang="es-CL" sz="1600" dirty="0" smtClean="0"/>
                        <a:t> 2014</a:t>
                      </a:r>
                      <a:endParaRPr lang="es-CL" sz="1600" dirty="0"/>
                    </a:p>
                  </a:txBody>
                  <a:tcPr>
                    <a:solidFill>
                      <a:schemeClr val="bg2">
                        <a:lumMod val="90000"/>
                      </a:schemeClr>
                    </a:solidFill>
                  </a:tcPr>
                </a:tc>
                <a:tc>
                  <a:txBody>
                    <a:bodyPr/>
                    <a:lstStyle/>
                    <a:p>
                      <a:pPr algn="just"/>
                      <a:r>
                        <a:rPr lang="es-CL" sz="1600" dirty="0" smtClean="0"/>
                        <a:t>Socialización</a:t>
                      </a:r>
                      <a:r>
                        <a:rPr lang="es-CL" sz="1600" baseline="0" dirty="0" smtClean="0"/>
                        <a:t> alcances CRAS (incorporar reuniones en territorio y socialización con Gabinete y SSPP en el Comité Operativo Regional de Residuos, SPPC y Sustancias). (PUCHUNCAVÍ – QUINTERO)</a:t>
                      </a:r>
                      <a:endParaRPr lang="es-CL" sz="1600" dirty="0"/>
                    </a:p>
                  </a:txBody>
                  <a:tcPr>
                    <a:solidFill>
                      <a:schemeClr val="bg2">
                        <a:lumMod val="90000"/>
                      </a:schemeClr>
                    </a:solidFill>
                  </a:tcPr>
                </a:tc>
              </a:tr>
              <a:tr h="357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600" dirty="0" smtClean="0"/>
                        <a:t>15</a:t>
                      </a:r>
                      <a:r>
                        <a:rPr lang="es-CL" sz="1600" baseline="0" dirty="0" smtClean="0"/>
                        <a:t> Septiembre </a:t>
                      </a:r>
                      <a:r>
                        <a:rPr lang="es-CL" sz="1600" dirty="0" smtClean="0"/>
                        <a:t>2014</a:t>
                      </a:r>
                    </a:p>
                  </a:txBody>
                  <a:tcPr>
                    <a:solidFill>
                      <a:schemeClr val="bg2">
                        <a:lumMod val="9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1600" dirty="0" smtClean="0"/>
                        <a:t>1°</a:t>
                      </a:r>
                      <a:r>
                        <a:rPr lang="es-CL" sz="1600" baseline="0" dirty="0" smtClean="0"/>
                        <a:t> </a:t>
                      </a:r>
                      <a:r>
                        <a:rPr lang="es-CL" sz="1600" dirty="0" smtClean="0"/>
                        <a:t>sesión ordinaria CRAS. Elige Presidente CRAS a</a:t>
                      </a:r>
                      <a:r>
                        <a:rPr lang="es-CL" sz="1600" baseline="0" dirty="0" smtClean="0"/>
                        <a:t> Alcalde de Quintero. QUINTERO</a:t>
                      </a:r>
                      <a:endParaRPr lang="es-CL" sz="1600" dirty="0" smtClean="0"/>
                    </a:p>
                  </a:txBody>
                  <a:tcPr>
                    <a:solidFill>
                      <a:schemeClr val="bg2">
                        <a:lumMod val="90000"/>
                      </a:schemeClr>
                    </a:solidFill>
                  </a:tcPr>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600" dirty="0" smtClean="0"/>
                        <a:t>14 Octubre 2014</a:t>
                      </a:r>
                    </a:p>
                  </a:txBody>
                  <a:tcPr>
                    <a:solidFill>
                      <a:schemeClr val="bg2">
                        <a:lumMod val="9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1600" dirty="0" smtClean="0"/>
                        <a:t>Sesión Extraordinaria</a:t>
                      </a:r>
                      <a:r>
                        <a:rPr lang="es-CL" sz="1600" baseline="0" dirty="0" smtClean="0"/>
                        <a:t> CRAS. Derrame Petróleo.  PUCHUNCAVÍ</a:t>
                      </a:r>
                      <a:endParaRPr lang="es-CL" sz="1600" dirty="0" smtClean="0"/>
                    </a:p>
                  </a:txBody>
                  <a:tcPr>
                    <a:solidFill>
                      <a:schemeClr val="bg2">
                        <a:lumMod val="90000"/>
                      </a:schemeClr>
                    </a:solidFill>
                  </a:tcPr>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600" b="1" dirty="0" smtClean="0"/>
                        <a:t>17</a:t>
                      </a:r>
                      <a:r>
                        <a:rPr lang="es-CL" sz="1600" b="1" baseline="0" dirty="0" smtClean="0"/>
                        <a:t> Noviembre </a:t>
                      </a:r>
                      <a:r>
                        <a:rPr lang="es-CL" sz="1600" b="1" dirty="0" smtClean="0"/>
                        <a:t>2014</a:t>
                      </a:r>
                    </a:p>
                  </a:txBody>
                  <a:tcPr>
                    <a:solidFill>
                      <a:schemeClr val="bg2">
                        <a:lumMod val="9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1600" b="1" dirty="0" smtClean="0"/>
                        <a:t>2°</a:t>
                      </a:r>
                      <a:r>
                        <a:rPr lang="es-CL" sz="1600" b="1" baseline="0" dirty="0" smtClean="0"/>
                        <a:t> s</a:t>
                      </a:r>
                      <a:r>
                        <a:rPr lang="es-CL" sz="1600" b="1" dirty="0" smtClean="0"/>
                        <a:t>esión ordinaria. Se aprueba texto del Convenio y R</a:t>
                      </a:r>
                      <a:r>
                        <a:rPr lang="es-CL" sz="1600" b="1" baseline="0" dirty="0" smtClean="0"/>
                        <a:t>eglamento CRAS.  QUINTERO</a:t>
                      </a:r>
                      <a:endParaRPr lang="es-CL" sz="1600" b="1" dirty="0" smtClean="0"/>
                    </a:p>
                  </a:txBody>
                  <a:tcPr>
                    <a:solidFill>
                      <a:schemeClr val="bg2">
                        <a:lumMod val="90000"/>
                      </a:schemeClr>
                    </a:solidFill>
                  </a:tcPr>
                </a:tc>
              </a:tr>
              <a:tr h="50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600" b="1" dirty="0" smtClean="0"/>
                        <a:t>05 Diciembre 2014</a:t>
                      </a:r>
                    </a:p>
                  </a:txBody>
                  <a:tcPr>
                    <a:solidFill>
                      <a:schemeClr val="bg2">
                        <a:lumMod val="9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1600" b="1" dirty="0" smtClean="0"/>
                        <a:t>Primera</a:t>
                      </a:r>
                      <a:r>
                        <a:rPr lang="es-CL" sz="1600" b="1" baseline="0" dirty="0" smtClean="0"/>
                        <a:t> reunión de la Comisión de Trabajo Planificación Territorial, Reparación y Normativa Ambiental  QUINTERO. (6 reuniones, 112 participantes). </a:t>
                      </a:r>
                      <a:endParaRPr lang="es-CL" sz="1600" b="1" dirty="0" smtClean="0"/>
                    </a:p>
                  </a:txBody>
                  <a:tcPr>
                    <a:solidFill>
                      <a:schemeClr val="bg2">
                        <a:lumMod val="90000"/>
                      </a:schemeClr>
                    </a:solidFill>
                  </a:tcPr>
                </a:tc>
              </a:tr>
            </a:tbl>
          </a:graphicData>
        </a:graphic>
      </p:graphicFrame>
    </p:spTree>
    <p:extLst>
      <p:ext uri="{BB962C8B-B14F-4D97-AF65-F5344CB8AC3E}">
        <p14:creationId xmlns:p14="http://schemas.microsoft.com/office/powerpoint/2010/main" xmlns="" val="3639050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2613951574"/>
              </p:ext>
            </p:extLst>
          </p:nvPr>
        </p:nvGraphicFramePr>
        <p:xfrm>
          <a:off x="179512" y="980728"/>
          <a:ext cx="8712968" cy="5754500"/>
        </p:xfrm>
        <a:graphic>
          <a:graphicData uri="http://schemas.openxmlformats.org/drawingml/2006/table">
            <a:tbl>
              <a:tblPr firstRow="1" bandRow="1">
                <a:tableStyleId>{F5AB1C69-6EDB-4FF4-983F-18BD219EF322}</a:tableStyleId>
              </a:tblPr>
              <a:tblGrid>
                <a:gridCol w="2088232"/>
                <a:gridCol w="6624736"/>
              </a:tblGrid>
              <a:tr h="425165">
                <a:tc>
                  <a:txBody>
                    <a:bodyPr/>
                    <a:lstStyle/>
                    <a:p>
                      <a:pPr marL="0" algn="l" defTabSz="914400" rtl="0" eaLnBrk="1" latinLnBrk="0" hangingPunct="1"/>
                      <a:r>
                        <a:rPr lang="es-CL" sz="1600" kern="1200" dirty="0" smtClean="0">
                          <a:solidFill>
                            <a:schemeClr val="tx1"/>
                          </a:solidFill>
                          <a:latin typeface="+mn-lt"/>
                          <a:ea typeface="+mn-ea"/>
                          <a:cs typeface="+mn-cs"/>
                        </a:rPr>
                        <a:t>FECHA </a:t>
                      </a:r>
                      <a:endParaRPr lang="es-CL" sz="1600" kern="1200" dirty="0">
                        <a:solidFill>
                          <a:schemeClr val="tx1"/>
                        </a:solidFill>
                        <a:latin typeface="+mn-lt"/>
                        <a:ea typeface="+mn-ea"/>
                        <a:cs typeface="+mn-cs"/>
                      </a:endParaRPr>
                    </a:p>
                  </a:txBody>
                  <a:tcPr>
                    <a:solidFill>
                      <a:schemeClr val="bg2">
                        <a:lumMod val="90000"/>
                      </a:schemeClr>
                    </a:solidFill>
                  </a:tcPr>
                </a:tc>
                <a:tc>
                  <a:txBody>
                    <a:bodyPr/>
                    <a:lstStyle/>
                    <a:p>
                      <a:pPr marL="0" algn="l" defTabSz="914400" rtl="0" eaLnBrk="1" latinLnBrk="0" hangingPunct="1"/>
                      <a:r>
                        <a:rPr lang="es-CL" sz="1600" kern="1200" dirty="0" smtClean="0">
                          <a:solidFill>
                            <a:schemeClr val="tx1"/>
                          </a:solidFill>
                          <a:latin typeface="+mn-lt"/>
                          <a:ea typeface="+mn-ea"/>
                          <a:cs typeface="+mn-cs"/>
                        </a:rPr>
                        <a:t>ACCIONES </a:t>
                      </a:r>
                      <a:endParaRPr lang="es-CL" sz="1600" kern="1200" dirty="0">
                        <a:solidFill>
                          <a:schemeClr val="tx1"/>
                        </a:solidFill>
                        <a:latin typeface="+mn-lt"/>
                        <a:ea typeface="+mn-ea"/>
                        <a:cs typeface="+mn-cs"/>
                      </a:endParaRPr>
                    </a:p>
                  </a:txBody>
                  <a:tcPr>
                    <a:solidFill>
                      <a:schemeClr val="bg2">
                        <a:lumMod val="90000"/>
                      </a:schemeClr>
                    </a:solidFill>
                  </a:tcPr>
                </a:tc>
              </a:tr>
              <a:tr h="425165">
                <a:tc>
                  <a:txBody>
                    <a:bodyPr/>
                    <a:lstStyle/>
                    <a:p>
                      <a:pPr algn="l"/>
                      <a:r>
                        <a:rPr lang="es-CL" sz="1600" b="1" dirty="0" smtClean="0"/>
                        <a:t>18</a:t>
                      </a:r>
                      <a:r>
                        <a:rPr lang="es-CL" sz="1600" b="1" baseline="0" dirty="0" smtClean="0"/>
                        <a:t> Diciembre </a:t>
                      </a:r>
                      <a:r>
                        <a:rPr lang="es-CL" sz="1600" b="1" dirty="0" smtClean="0"/>
                        <a:t>2014</a:t>
                      </a:r>
                      <a:endParaRPr lang="es-CL" sz="1600" b="1" dirty="0"/>
                    </a:p>
                  </a:txBody>
                  <a:tcPr>
                    <a:solidFill>
                      <a:schemeClr val="bg2">
                        <a:lumMod val="90000"/>
                      </a:schemeClr>
                    </a:solidFill>
                  </a:tcPr>
                </a:tc>
                <a:tc>
                  <a:txBody>
                    <a:bodyPr/>
                    <a:lstStyle/>
                    <a:p>
                      <a:pPr algn="just"/>
                      <a:r>
                        <a:rPr lang="es-CL" sz="1600" b="1" dirty="0" smtClean="0"/>
                        <a:t>Firma</a:t>
                      </a:r>
                      <a:r>
                        <a:rPr lang="es-CL" sz="1600" b="1" baseline="0" dirty="0" smtClean="0"/>
                        <a:t> Convenio CRAS y 3° sesión ordinaria . PUCHUNCAVI</a:t>
                      </a:r>
                      <a:endParaRPr lang="es-CL" sz="1600" b="1" dirty="0"/>
                    </a:p>
                  </a:txBody>
                  <a:tcPr>
                    <a:solidFill>
                      <a:schemeClr val="bg2">
                        <a:lumMod val="90000"/>
                      </a:schemeClr>
                    </a:solidFill>
                  </a:tcPr>
                </a:tc>
              </a:tr>
              <a:tr h="425165">
                <a:tc>
                  <a:txBody>
                    <a:bodyPr/>
                    <a:lstStyle/>
                    <a:p>
                      <a:pPr algn="l"/>
                      <a:r>
                        <a:rPr lang="es-CL" sz="1600" dirty="0" smtClean="0">
                          <a:solidFill>
                            <a:schemeClr val="tx1"/>
                          </a:solidFill>
                        </a:rPr>
                        <a:t>Diciembre</a:t>
                      </a:r>
                      <a:r>
                        <a:rPr lang="es-CL" sz="1600" baseline="0" dirty="0" smtClean="0">
                          <a:solidFill>
                            <a:schemeClr val="tx1"/>
                          </a:solidFill>
                        </a:rPr>
                        <a:t> </a:t>
                      </a:r>
                      <a:r>
                        <a:rPr lang="es-CL" sz="1600" dirty="0" smtClean="0">
                          <a:solidFill>
                            <a:schemeClr val="tx1"/>
                          </a:solidFill>
                        </a:rPr>
                        <a:t>2014</a:t>
                      </a:r>
                      <a:endParaRPr lang="es-CL" sz="1600" dirty="0">
                        <a:solidFill>
                          <a:schemeClr val="tx1"/>
                        </a:solidFill>
                      </a:endParaRPr>
                    </a:p>
                  </a:txBody>
                  <a:tcPr>
                    <a:solidFill>
                      <a:schemeClr val="bg2">
                        <a:lumMod val="90000"/>
                      </a:schemeClr>
                    </a:solidFill>
                  </a:tcPr>
                </a:tc>
                <a:tc>
                  <a:txBody>
                    <a:bodyPr/>
                    <a:lstStyle/>
                    <a:p>
                      <a:pPr algn="just"/>
                      <a:r>
                        <a:rPr lang="es-CL" sz="1600" dirty="0" smtClean="0">
                          <a:solidFill>
                            <a:schemeClr val="tx1"/>
                          </a:solidFill>
                        </a:rPr>
                        <a:t>Inicio consultoría Fundación</a:t>
                      </a:r>
                      <a:r>
                        <a:rPr lang="es-CL" sz="1600" baseline="0" dirty="0" smtClean="0">
                          <a:solidFill>
                            <a:schemeClr val="tx1"/>
                          </a:solidFill>
                        </a:rPr>
                        <a:t> Chile</a:t>
                      </a:r>
                      <a:r>
                        <a:rPr lang="es-CL" sz="1600" dirty="0" smtClean="0">
                          <a:solidFill>
                            <a:schemeClr val="tx1"/>
                          </a:solidFill>
                        </a:rPr>
                        <a:t> Etapa</a:t>
                      </a:r>
                      <a:r>
                        <a:rPr lang="es-CL" sz="1600" baseline="0" dirty="0" smtClean="0">
                          <a:solidFill>
                            <a:schemeClr val="tx1"/>
                          </a:solidFill>
                        </a:rPr>
                        <a:t> 1 “Evaluación Ambiental y Social Preliminar”.</a:t>
                      </a:r>
                      <a:endParaRPr lang="es-CL" sz="1600" dirty="0">
                        <a:solidFill>
                          <a:schemeClr val="tx1"/>
                        </a:solidFill>
                      </a:endParaRPr>
                    </a:p>
                  </a:txBody>
                  <a:tcPr>
                    <a:solidFill>
                      <a:schemeClr val="bg2">
                        <a:lumMod val="90000"/>
                      </a:schemeClr>
                    </a:solidFill>
                  </a:tcPr>
                </a:tc>
              </a:tr>
              <a:tr h="425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600" b="1" kern="1200" dirty="0" smtClean="0">
                          <a:solidFill>
                            <a:schemeClr val="tx1"/>
                          </a:solidFill>
                          <a:latin typeface="+mn-lt"/>
                          <a:ea typeface="+mn-ea"/>
                          <a:cs typeface="+mn-cs"/>
                        </a:rPr>
                        <a:t>17 Enero 2015</a:t>
                      </a:r>
                    </a:p>
                  </a:txBody>
                  <a:tcPr>
                    <a:solidFill>
                      <a:schemeClr val="bg2">
                        <a:lumMod val="90000"/>
                      </a:schemeClr>
                    </a:solidFill>
                  </a:tcPr>
                </a:tc>
                <a:tc>
                  <a:txBody>
                    <a:bodyPr/>
                    <a:lstStyle/>
                    <a:p>
                      <a:pPr marL="0" algn="just" defTabSz="914400" rtl="0" eaLnBrk="1" latinLnBrk="0" hangingPunct="1"/>
                      <a:r>
                        <a:rPr lang="es-CL" sz="1600" b="1" kern="1200" dirty="0" smtClean="0">
                          <a:solidFill>
                            <a:schemeClr val="tx1"/>
                          </a:solidFill>
                          <a:latin typeface="+mn-lt"/>
                          <a:ea typeface="+mn-ea"/>
                          <a:cs typeface="+mn-cs"/>
                        </a:rPr>
                        <a:t>Comisión</a:t>
                      </a:r>
                      <a:r>
                        <a:rPr lang="es-CL" sz="1600" b="1" kern="1200" baseline="0" dirty="0" smtClean="0">
                          <a:solidFill>
                            <a:schemeClr val="tx1"/>
                          </a:solidFill>
                          <a:latin typeface="+mn-lt"/>
                          <a:ea typeface="+mn-ea"/>
                          <a:cs typeface="+mn-cs"/>
                        </a:rPr>
                        <a:t> Ampliada  Ciudadana QUINTERO. (54 participantes)</a:t>
                      </a:r>
                      <a:endParaRPr lang="es-CL" sz="1600" b="1" kern="1200" dirty="0" smtClean="0">
                        <a:solidFill>
                          <a:schemeClr val="tx1"/>
                        </a:solidFill>
                        <a:latin typeface="+mn-lt"/>
                        <a:ea typeface="+mn-ea"/>
                        <a:cs typeface="+mn-cs"/>
                      </a:endParaRPr>
                    </a:p>
                  </a:txBody>
                  <a:tcPr>
                    <a:solidFill>
                      <a:schemeClr val="bg2">
                        <a:lumMod val="90000"/>
                      </a:schemeClr>
                    </a:solidFill>
                  </a:tcPr>
                </a:tc>
              </a:tr>
              <a:tr h="425165">
                <a:tc>
                  <a:txBody>
                    <a:bodyPr/>
                    <a:lstStyle/>
                    <a:p>
                      <a:pPr marL="0" algn="l" defTabSz="914400" rtl="0" eaLnBrk="1" latinLnBrk="0" hangingPunct="1"/>
                      <a:r>
                        <a:rPr lang="es-CL" sz="1600" b="1" kern="1200" dirty="0" smtClean="0">
                          <a:solidFill>
                            <a:schemeClr val="tx1"/>
                          </a:solidFill>
                          <a:latin typeface="+mn-lt"/>
                          <a:ea typeface="+mn-ea"/>
                          <a:cs typeface="+mn-cs"/>
                        </a:rPr>
                        <a:t>12 Marzo 2015</a:t>
                      </a:r>
                      <a:endParaRPr lang="es-CL" sz="1600" b="1" kern="1200" dirty="0">
                        <a:solidFill>
                          <a:schemeClr val="tx1"/>
                        </a:solidFill>
                        <a:latin typeface="+mn-lt"/>
                        <a:ea typeface="+mn-ea"/>
                        <a:cs typeface="+mn-cs"/>
                      </a:endParaRPr>
                    </a:p>
                  </a:txBody>
                  <a:tcPr>
                    <a:solidFill>
                      <a:schemeClr val="bg2">
                        <a:lumMod val="90000"/>
                      </a:schemeClr>
                    </a:solidFill>
                  </a:tcPr>
                </a:tc>
                <a:tc>
                  <a:txBody>
                    <a:bodyPr/>
                    <a:lstStyle/>
                    <a:p>
                      <a:pPr marL="0" algn="just" defTabSz="914400" rtl="0" eaLnBrk="1" latinLnBrk="0" hangingPunct="1"/>
                      <a:r>
                        <a:rPr lang="es-CL" sz="1600" b="1" kern="1200" dirty="0" smtClean="0">
                          <a:solidFill>
                            <a:schemeClr val="tx1"/>
                          </a:solidFill>
                          <a:latin typeface="+mn-lt"/>
                          <a:ea typeface="+mn-ea"/>
                          <a:cs typeface="+mn-cs"/>
                        </a:rPr>
                        <a:t>Primera reunión de Comisión de Trabajo Desarrollo Socio Ambiental. PUCHUNCAVÍ.  (6 reuniones</a:t>
                      </a:r>
                      <a:r>
                        <a:rPr lang="es-CL" sz="1600" b="1" kern="1200" baseline="0" dirty="0" smtClean="0">
                          <a:solidFill>
                            <a:schemeClr val="tx1"/>
                          </a:solidFill>
                          <a:latin typeface="+mn-lt"/>
                          <a:ea typeface="+mn-ea"/>
                          <a:cs typeface="+mn-cs"/>
                        </a:rPr>
                        <a:t>, 75 participantes</a:t>
                      </a:r>
                      <a:r>
                        <a:rPr lang="es-CL" sz="1600" b="1" kern="1200" dirty="0" smtClean="0">
                          <a:solidFill>
                            <a:schemeClr val="tx1"/>
                          </a:solidFill>
                          <a:latin typeface="+mn-lt"/>
                          <a:ea typeface="+mn-ea"/>
                          <a:cs typeface="+mn-cs"/>
                        </a:rPr>
                        <a:t>)</a:t>
                      </a:r>
                    </a:p>
                  </a:txBody>
                  <a:tcPr>
                    <a:solidFill>
                      <a:schemeClr val="bg2">
                        <a:lumMod val="90000"/>
                      </a:schemeClr>
                    </a:solidFill>
                  </a:tcPr>
                </a:tc>
              </a:tr>
              <a:tr h="425165">
                <a:tc>
                  <a:txBody>
                    <a:bodyPr/>
                    <a:lstStyle/>
                    <a:p>
                      <a:pPr marL="0" algn="l" defTabSz="914400" rtl="0" eaLnBrk="1" latinLnBrk="0" hangingPunct="1"/>
                      <a:r>
                        <a:rPr lang="es-CL" sz="1600" b="1" kern="1200" dirty="0" smtClean="0">
                          <a:solidFill>
                            <a:schemeClr val="tx1"/>
                          </a:solidFill>
                          <a:latin typeface="+mn-lt"/>
                          <a:ea typeface="+mn-ea"/>
                          <a:cs typeface="+mn-cs"/>
                        </a:rPr>
                        <a:t>18 Marzo 2015</a:t>
                      </a:r>
                    </a:p>
                  </a:txBody>
                  <a:tcPr>
                    <a:solidFill>
                      <a:schemeClr val="bg2">
                        <a:lumMod val="90000"/>
                      </a:schemeClr>
                    </a:solidFill>
                  </a:tcPr>
                </a:tc>
                <a:tc>
                  <a:txBody>
                    <a:bodyPr/>
                    <a:lstStyle/>
                    <a:p>
                      <a:pPr marL="0" algn="just" defTabSz="914400" rtl="0" eaLnBrk="1" latinLnBrk="0" hangingPunct="1"/>
                      <a:r>
                        <a:rPr lang="es-CL" sz="1600" b="1" kern="1200" dirty="0" smtClean="0">
                          <a:solidFill>
                            <a:schemeClr val="tx1"/>
                          </a:solidFill>
                          <a:latin typeface="+mn-lt"/>
                          <a:ea typeface="+mn-ea"/>
                          <a:cs typeface="+mn-cs"/>
                        </a:rPr>
                        <a:t>Primera reunión</a:t>
                      </a:r>
                      <a:r>
                        <a:rPr lang="es-CL" sz="1600" b="1" kern="1200" baseline="0" dirty="0" smtClean="0">
                          <a:solidFill>
                            <a:schemeClr val="tx1"/>
                          </a:solidFill>
                          <a:latin typeface="+mn-lt"/>
                          <a:ea typeface="+mn-ea"/>
                          <a:cs typeface="+mn-cs"/>
                        </a:rPr>
                        <a:t> de C</a:t>
                      </a:r>
                      <a:r>
                        <a:rPr lang="es-CL" sz="1600" b="1" kern="1200" dirty="0" smtClean="0">
                          <a:solidFill>
                            <a:schemeClr val="tx1"/>
                          </a:solidFill>
                          <a:latin typeface="+mn-lt"/>
                          <a:ea typeface="+mn-ea"/>
                          <a:cs typeface="+mn-cs"/>
                        </a:rPr>
                        <a:t>omisión de Trabajo de Salud.  QUINTERO. (5 reuniones, 73 participantes)</a:t>
                      </a:r>
                    </a:p>
                  </a:txBody>
                  <a:tcPr>
                    <a:solidFill>
                      <a:schemeClr val="bg2">
                        <a:lumMod val="90000"/>
                      </a:schemeClr>
                    </a:solidFill>
                  </a:tcPr>
                </a:tc>
              </a:tr>
              <a:tr h="425165">
                <a:tc>
                  <a:txBody>
                    <a:bodyPr/>
                    <a:lstStyle/>
                    <a:p>
                      <a:pPr marL="0" algn="l" defTabSz="914400" rtl="0" eaLnBrk="1" latinLnBrk="0" hangingPunct="1"/>
                      <a:r>
                        <a:rPr lang="es-CL" sz="1600" kern="1200" dirty="0" smtClean="0">
                          <a:solidFill>
                            <a:schemeClr val="tx1"/>
                          </a:solidFill>
                          <a:latin typeface="+mn-lt"/>
                          <a:ea typeface="+mn-ea"/>
                          <a:cs typeface="+mn-cs"/>
                        </a:rPr>
                        <a:t>26 Marzo 2015</a:t>
                      </a:r>
                      <a:endParaRPr lang="es-CL" sz="1600" kern="1200" dirty="0">
                        <a:solidFill>
                          <a:schemeClr val="tx1"/>
                        </a:solidFill>
                        <a:latin typeface="+mn-lt"/>
                        <a:ea typeface="+mn-ea"/>
                        <a:cs typeface="+mn-cs"/>
                      </a:endParaRPr>
                    </a:p>
                  </a:txBody>
                  <a:tcPr>
                    <a:solidFill>
                      <a:schemeClr val="bg2">
                        <a:lumMod val="90000"/>
                      </a:schemeClr>
                    </a:solidFill>
                  </a:tcPr>
                </a:tc>
                <a:tc>
                  <a:txBody>
                    <a:bodyPr/>
                    <a:lstStyle/>
                    <a:p>
                      <a:pPr marL="0" algn="just" defTabSz="914400" rtl="0" eaLnBrk="1" latinLnBrk="0" hangingPunct="1"/>
                      <a:r>
                        <a:rPr lang="es-CL" sz="1600" kern="1200" dirty="0" smtClean="0">
                          <a:solidFill>
                            <a:schemeClr val="tx1"/>
                          </a:solidFill>
                          <a:latin typeface="+mn-lt"/>
                          <a:ea typeface="+mn-ea"/>
                          <a:cs typeface="+mn-cs"/>
                        </a:rPr>
                        <a:t>El CRAS acuerda no</a:t>
                      </a:r>
                      <a:r>
                        <a:rPr lang="es-CL" sz="1600" kern="1200" baseline="0" dirty="0" smtClean="0">
                          <a:solidFill>
                            <a:schemeClr val="tx1"/>
                          </a:solidFill>
                          <a:latin typeface="+mn-lt"/>
                          <a:ea typeface="+mn-ea"/>
                          <a:cs typeface="+mn-cs"/>
                        </a:rPr>
                        <a:t> contar con la participación de 3 consejeros que no firmaron el Convenio CRAS, asumiendo sus suplentes. QUINTERO</a:t>
                      </a:r>
                      <a:endParaRPr lang="es-CL" sz="1600" kern="1200" dirty="0">
                        <a:solidFill>
                          <a:schemeClr val="tx1"/>
                        </a:solidFill>
                        <a:latin typeface="+mn-lt"/>
                        <a:ea typeface="+mn-ea"/>
                        <a:cs typeface="+mn-cs"/>
                      </a:endParaRPr>
                    </a:p>
                  </a:txBody>
                  <a:tcPr>
                    <a:solidFill>
                      <a:schemeClr val="bg2">
                        <a:lumMod val="90000"/>
                      </a:schemeClr>
                    </a:solidFill>
                  </a:tcPr>
                </a:tc>
              </a:tr>
              <a:tr h="425165">
                <a:tc>
                  <a:txBody>
                    <a:bodyPr/>
                    <a:lstStyle/>
                    <a:p>
                      <a:pPr marL="0" algn="l" defTabSz="914400" rtl="0" eaLnBrk="1" latinLnBrk="0" hangingPunct="1"/>
                      <a:r>
                        <a:rPr lang="es-CL" sz="1600" b="1" kern="1200" dirty="0" smtClean="0">
                          <a:solidFill>
                            <a:schemeClr val="tx1"/>
                          </a:solidFill>
                          <a:latin typeface="+mn-lt"/>
                          <a:ea typeface="+mn-ea"/>
                          <a:cs typeface="+mn-cs"/>
                        </a:rPr>
                        <a:t>11 Abril 2015</a:t>
                      </a:r>
                      <a:endParaRPr lang="es-CL" sz="1600" b="1" kern="1200" dirty="0">
                        <a:solidFill>
                          <a:schemeClr val="tx1"/>
                        </a:solidFill>
                        <a:latin typeface="+mn-lt"/>
                        <a:ea typeface="+mn-ea"/>
                        <a:cs typeface="+mn-cs"/>
                      </a:endParaRPr>
                    </a:p>
                  </a:txBody>
                  <a:tcPr>
                    <a:solidFill>
                      <a:schemeClr val="bg2">
                        <a:lumMod val="90000"/>
                      </a:schemeClr>
                    </a:solidFill>
                  </a:tcPr>
                </a:tc>
                <a:tc>
                  <a:txBody>
                    <a:bodyPr/>
                    <a:lstStyle/>
                    <a:p>
                      <a:pPr marL="0" algn="just" defTabSz="914400" rtl="0" eaLnBrk="1" latinLnBrk="0" hangingPunct="1"/>
                      <a:r>
                        <a:rPr lang="es-CL" sz="1600" b="1" kern="1200" dirty="0" smtClean="0">
                          <a:solidFill>
                            <a:schemeClr val="tx1"/>
                          </a:solidFill>
                          <a:latin typeface="+mn-lt"/>
                          <a:ea typeface="+mn-ea"/>
                          <a:cs typeface="+mn-cs"/>
                        </a:rPr>
                        <a:t>Comisión Ampliada  Ciudadana </a:t>
                      </a:r>
                      <a:r>
                        <a:rPr lang="es-CL" sz="1600" b="1" kern="1200" baseline="0" dirty="0" smtClean="0">
                          <a:solidFill>
                            <a:schemeClr val="tx1"/>
                          </a:solidFill>
                          <a:latin typeface="+mn-lt"/>
                          <a:ea typeface="+mn-ea"/>
                          <a:cs typeface="+mn-cs"/>
                        </a:rPr>
                        <a:t>PUCHUNCAVÍ . (51 participantes)</a:t>
                      </a:r>
                      <a:endParaRPr lang="es-CL" sz="1600" b="1" kern="1200" dirty="0" smtClean="0">
                        <a:solidFill>
                          <a:schemeClr val="tx1"/>
                        </a:solidFill>
                        <a:latin typeface="+mn-lt"/>
                        <a:ea typeface="+mn-ea"/>
                        <a:cs typeface="+mn-cs"/>
                      </a:endParaRPr>
                    </a:p>
                  </a:txBody>
                  <a:tcPr>
                    <a:solidFill>
                      <a:schemeClr val="bg2">
                        <a:lumMod val="90000"/>
                      </a:schemeClr>
                    </a:solidFill>
                  </a:tcPr>
                </a:tc>
              </a:tr>
              <a:tr h="425165">
                <a:tc>
                  <a:txBody>
                    <a:bodyPr/>
                    <a:lstStyle/>
                    <a:p>
                      <a:pPr marL="0" algn="l" defTabSz="914400" rtl="0" eaLnBrk="1" latinLnBrk="0" hangingPunct="1"/>
                      <a:r>
                        <a:rPr lang="es-CL" sz="1600" kern="1200" dirty="0" smtClean="0">
                          <a:solidFill>
                            <a:schemeClr val="tx1"/>
                          </a:solidFill>
                          <a:latin typeface="+mn-lt"/>
                          <a:ea typeface="+mn-ea"/>
                          <a:cs typeface="+mn-cs"/>
                        </a:rPr>
                        <a:t>04</a:t>
                      </a:r>
                      <a:r>
                        <a:rPr lang="es-CL" sz="1600" kern="1200" baseline="0" dirty="0" smtClean="0">
                          <a:solidFill>
                            <a:schemeClr val="tx1"/>
                          </a:solidFill>
                          <a:latin typeface="+mn-lt"/>
                          <a:ea typeface="+mn-ea"/>
                          <a:cs typeface="+mn-cs"/>
                        </a:rPr>
                        <a:t> Julio 2015</a:t>
                      </a:r>
                      <a:endParaRPr lang="es-CL" sz="1600" kern="1200" dirty="0">
                        <a:solidFill>
                          <a:schemeClr val="tx1"/>
                        </a:solidFill>
                        <a:latin typeface="+mn-lt"/>
                        <a:ea typeface="+mn-ea"/>
                        <a:cs typeface="+mn-cs"/>
                      </a:endParaRPr>
                    </a:p>
                  </a:txBody>
                  <a:tcPr>
                    <a:solidFill>
                      <a:schemeClr val="bg2">
                        <a:lumMod val="90000"/>
                      </a:schemeClr>
                    </a:solidFill>
                  </a:tcPr>
                </a:tc>
                <a:tc>
                  <a:txBody>
                    <a:bodyPr/>
                    <a:lstStyle/>
                    <a:p>
                      <a:pPr marL="0" algn="just" defTabSz="914400" rtl="0" eaLnBrk="1" latinLnBrk="0" hangingPunct="1"/>
                      <a:r>
                        <a:rPr lang="es-CL" sz="1600" kern="1200" dirty="0" smtClean="0">
                          <a:solidFill>
                            <a:schemeClr val="tx1"/>
                          </a:solidFill>
                          <a:latin typeface="+mn-lt"/>
                          <a:ea typeface="+mn-ea"/>
                          <a:cs typeface="+mn-cs"/>
                        </a:rPr>
                        <a:t>Sesión extraordinaria CRAS.</a:t>
                      </a:r>
                      <a:r>
                        <a:rPr lang="es-CL" sz="1600" kern="1200" baseline="0" dirty="0" smtClean="0">
                          <a:solidFill>
                            <a:schemeClr val="tx1"/>
                          </a:solidFill>
                          <a:latin typeface="+mn-lt"/>
                          <a:ea typeface="+mn-ea"/>
                          <a:cs typeface="+mn-cs"/>
                        </a:rPr>
                        <a:t> </a:t>
                      </a:r>
                      <a:r>
                        <a:rPr lang="es-CL" sz="1600" kern="1200" dirty="0" smtClean="0">
                          <a:solidFill>
                            <a:schemeClr val="tx1"/>
                          </a:solidFill>
                          <a:latin typeface="+mn-lt"/>
                          <a:ea typeface="+mn-ea"/>
                          <a:cs typeface="+mn-cs"/>
                        </a:rPr>
                        <a:t>Tema: Resultados APL, Proyecto Línea Transmisión Cardones Polpaico y Resultados Muestreos de Suelos.</a:t>
                      </a:r>
                      <a:endParaRPr lang="es-CL" sz="1600" kern="1200" dirty="0">
                        <a:solidFill>
                          <a:schemeClr val="tx1"/>
                        </a:solidFill>
                        <a:latin typeface="+mn-lt"/>
                        <a:ea typeface="+mn-ea"/>
                        <a:cs typeface="+mn-cs"/>
                      </a:endParaRPr>
                    </a:p>
                  </a:txBody>
                  <a:tcPr>
                    <a:solidFill>
                      <a:schemeClr val="bg2">
                        <a:lumMod val="90000"/>
                      </a:schemeClr>
                    </a:solidFill>
                  </a:tcPr>
                </a:tc>
              </a:tr>
              <a:tr h="425165">
                <a:tc>
                  <a:txBody>
                    <a:bodyPr/>
                    <a:lstStyle/>
                    <a:p>
                      <a:pPr marL="0" algn="l" defTabSz="914400" rtl="0" eaLnBrk="1" latinLnBrk="0" hangingPunct="1"/>
                      <a:r>
                        <a:rPr lang="es-CL" sz="1600" kern="1200" dirty="0" smtClean="0">
                          <a:solidFill>
                            <a:schemeClr val="tx1"/>
                          </a:solidFill>
                          <a:latin typeface="+mn-lt"/>
                          <a:ea typeface="+mn-ea"/>
                          <a:cs typeface="+mn-cs"/>
                        </a:rPr>
                        <a:t>07 Julio 2015</a:t>
                      </a:r>
                      <a:endParaRPr lang="es-CL" sz="1600" kern="1200" dirty="0">
                        <a:solidFill>
                          <a:schemeClr val="tx1"/>
                        </a:solidFill>
                        <a:latin typeface="+mn-lt"/>
                        <a:ea typeface="+mn-ea"/>
                        <a:cs typeface="+mn-cs"/>
                      </a:endParaRPr>
                    </a:p>
                  </a:txBody>
                  <a:tcPr>
                    <a:solidFill>
                      <a:schemeClr val="bg2">
                        <a:lumMod val="90000"/>
                      </a:schemeClr>
                    </a:solidFill>
                  </a:tcPr>
                </a:tc>
                <a:tc>
                  <a:txBody>
                    <a:bodyPr/>
                    <a:lstStyle/>
                    <a:p>
                      <a:pPr marL="0" algn="just" defTabSz="914400" rtl="0" eaLnBrk="1" latinLnBrk="0" hangingPunct="1"/>
                      <a:r>
                        <a:rPr lang="es-CL" sz="1600" kern="1200" dirty="0" smtClean="0">
                          <a:solidFill>
                            <a:schemeClr val="tx1"/>
                          </a:solidFill>
                          <a:latin typeface="+mn-lt"/>
                          <a:ea typeface="+mn-ea"/>
                          <a:cs typeface="+mn-cs"/>
                        </a:rPr>
                        <a:t>Se </a:t>
                      </a:r>
                      <a:r>
                        <a:rPr lang="es-CL" sz="1600" kern="1200" baseline="0" dirty="0" smtClean="0">
                          <a:solidFill>
                            <a:schemeClr val="tx1"/>
                          </a:solidFill>
                          <a:latin typeface="+mn-lt"/>
                          <a:ea typeface="+mn-ea"/>
                          <a:cs typeface="+mn-cs"/>
                        </a:rPr>
                        <a:t> concluye</a:t>
                      </a:r>
                      <a:r>
                        <a:rPr lang="es-CL" sz="1600" kern="1200" dirty="0" smtClean="0">
                          <a:solidFill>
                            <a:schemeClr val="tx1"/>
                          </a:solidFill>
                          <a:latin typeface="+mn-lt"/>
                          <a:ea typeface="+mn-ea"/>
                          <a:cs typeface="+mn-cs"/>
                        </a:rPr>
                        <a:t> el levantamiento de información de las tres comisiones de trabajo.</a:t>
                      </a:r>
                      <a:endParaRPr lang="es-CL" sz="1600" kern="1200" dirty="0">
                        <a:solidFill>
                          <a:schemeClr val="tx1"/>
                        </a:solidFill>
                        <a:latin typeface="+mn-lt"/>
                        <a:ea typeface="+mn-ea"/>
                        <a:cs typeface="+mn-cs"/>
                      </a:endParaRPr>
                    </a:p>
                  </a:txBody>
                  <a:tcPr>
                    <a:solidFill>
                      <a:schemeClr val="bg2">
                        <a:lumMod val="90000"/>
                      </a:schemeClr>
                    </a:solidFill>
                  </a:tcPr>
                </a:tc>
              </a:tr>
              <a:tr h="425165">
                <a:tc>
                  <a:txBody>
                    <a:bodyPr/>
                    <a:lstStyle/>
                    <a:p>
                      <a:pPr marL="0" algn="l" defTabSz="914400" rtl="0" eaLnBrk="1" latinLnBrk="0" hangingPunct="1"/>
                      <a:r>
                        <a:rPr lang="es-CL" sz="1600" kern="1200" dirty="0" smtClean="0">
                          <a:solidFill>
                            <a:schemeClr val="tx1"/>
                          </a:solidFill>
                          <a:latin typeface="+mn-lt"/>
                          <a:ea typeface="+mn-ea"/>
                          <a:cs typeface="+mn-cs"/>
                        </a:rPr>
                        <a:t>13 Julio 2015</a:t>
                      </a:r>
                      <a:endParaRPr lang="es-CL" sz="1600" kern="1200" dirty="0">
                        <a:solidFill>
                          <a:schemeClr val="tx1"/>
                        </a:solidFill>
                        <a:latin typeface="+mn-lt"/>
                        <a:ea typeface="+mn-ea"/>
                        <a:cs typeface="+mn-cs"/>
                      </a:endParaRPr>
                    </a:p>
                  </a:txBody>
                  <a:tcPr>
                    <a:solidFill>
                      <a:schemeClr val="bg2">
                        <a:lumMod val="90000"/>
                      </a:schemeClr>
                    </a:solidFill>
                  </a:tcPr>
                </a:tc>
                <a:tc>
                  <a:txBody>
                    <a:bodyPr/>
                    <a:lstStyle/>
                    <a:p>
                      <a:pPr marL="0" algn="just" defTabSz="914400" rtl="0" eaLnBrk="1" latinLnBrk="0" hangingPunct="1"/>
                      <a:r>
                        <a:rPr lang="es-CL" sz="1600" kern="1200" dirty="0" smtClean="0">
                          <a:solidFill>
                            <a:schemeClr val="tx1"/>
                          </a:solidFill>
                          <a:latin typeface="+mn-lt"/>
                          <a:ea typeface="+mn-ea"/>
                          <a:cs typeface="+mn-cs"/>
                        </a:rPr>
                        <a:t>Resolución Toma de Razón CGR N°11, Aprueba Convenio entre MMA y Fundación Chile.</a:t>
                      </a:r>
                      <a:endParaRPr lang="es-CL" sz="1600" kern="1200" dirty="0">
                        <a:solidFill>
                          <a:schemeClr val="tx1"/>
                        </a:solidFill>
                        <a:latin typeface="+mn-lt"/>
                        <a:ea typeface="+mn-ea"/>
                        <a:cs typeface="+mn-cs"/>
                      </a:endParaRPr>
                    </a:p>
                  </a:txBody>
                  <a:tcPr>
                    <a:solidFill>
                      <a:schemeClr val="bg2">
                        <a:lumMod val="90000"/>
                      </a:schemeClr>
                    </a:solidFill>
                  </a:tcPr>
                </a:tc>
              </a:tr>
            </a:tbl>
          </a:graphicData>
        </a:graphic>
      </p:graphicFrame>
      <p:sp>
        <p:nvSpPr>
          <p:cNvPr id="5" name="1 Título"/>
          <p:cNvSpPr>
            <a:spLocks noGrp="1"/>
          </p:cNvSpPr>
          <p:nvPr>
            <p:ph type="title"/>
          </p:nvPr>
        </p:nvSpPr>
        <p:spPr>
          <a:xfrm>
            <a:off x="0" y="116632"/>
            <a:ext cx="7092280" cy="720080"/>
          </a:xfrm>
        </p:spPr>
        <p:txBody>
          <a:bodyPr>
            <a:noAutofit/>
          </a:bodyPr>
          <a:lstStyle/>
          <a:p>
            <a:pPr algn="l"/>
            <a:r>
              <a:rPr lang="es-CL" sz="4000" dirty="0" smtClean="0"/>
              <a:t/>
            </a:r>
            <a:br>
              <a:rPr lang="es-CL" sz="4000" dirty="0" smtClean="0"/>
            </a:br>
            <a:r>
              <a:rPr lang="es-CL" sz="4000" dirty="0" smtClean="0"/>
              <a:t>1</a:t>
            </a:r>
            <a:r>
              <a:rPr lang="es-CL" sz="4000" dirty="0"/>
              <a:t>.- Hitos </a:t>
            </a:r>
            <a:r>
              <a:rPr lang="es-CL" sz="4000" dirty="0" smtClean="0"/>
              <a:t>PRAS/CRAS </a:t>
            </a:r>
            <a:r>
              <a:rPr lang="es-CL" sz="4000" dirty="0"/>
              <a:t/>
            </a:r>
            <a:br>
              <a:rPr lang="es-CL" sz="4000" dirty="0"/>
            </a:br>
            <a:endParaRPr lang="es-CL" sz="4000" dirty="0"/>
          </a:p>
        </p:txBody>
      </p:sp>
    </p:spTree>
    <p:extLst>
      <p:ext uri="{BB962C8B-B14F-4D97-AF65-F5344CB8AC3E}">
        <p14:creationId xmlns:p14="http://schemas.microsoft.com/office/powerpoint/2010/main" xmlns="" val="2829252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4210096446"/>
              </p:ext>
            </p:extLst>
          </p:nvPr>
        </p:nvGraphicFramePr>
        <p:xfrm>
          <a:off x="179512" y="1124744"/>
          <a:ext cx="8712968" cy="1583405"/>
        </p:xfrm>
        <a:graphic>
          <a:graphicData uri="http://schemas.openxmlformats.org/drawingml/2006/table">
            <a:tbl>
              <a:tblPr firstRow="1" bandRow="1">
                <a:tableStyleId>{F5AB1C69-6EDB-4FF4-983F-18BD219EF322}</a:tableStyleId>
              </a:tblPr>
              <a:tblGrid>
                <a:gridCol w="2088232"/>
                <a:gridCol w="6624736"/>
              </a:tblGrid>
              <a:tr h="425165">
                <a:tc>
                  <a:txBody>
                    <a:bodyPr/>
                    <a:lstStyle/>
                    <a:p>
                      <a:pPr marL="0" algn="l" defTabSz="914400" rtl="0" eaLnBrk="1" latinLnBrk="0" hangingPunct="1"/>
                      <a:r>
                        <a:rPr lang="es-CL" sz="1600" kern="1200" dirty="0" smtClean="0">
                          <a:solidFill>
                            <a:schemeClr val="tx1"/>
                          </a:solidFill>
                          <a:latin typeface="+mn-lt"/>
                          <a:ea typeface="+mn-ea"/>
                          <a:cs typeface="+mn-cs"/>
                        </a:rPr>
                        <a:t>FECHA </a:t>
                      </a:r>
                      <a:endParaRPr lang="es-CL" sz="1600" kern="1200" dirty="0">
                        <a:solidFill>
                          <a:schemeClr val="tx1"/>
                        </a:solidFill>
                        <a:latin typeface="+mn-lt"/>
                        <a:ea typeface="+mn-ea"/>
                        <a:cs typeface="+mn-cs"/>
                      </a:endParaRPr>
                    </a:p>
                  </a:txBody>
                  <a:tcPr>
                    <a:solidFill>
                      <a:schemeClr val="bg2">
                        <a:lumMod val="90000"/>
                      </a:schemeClr>
                    </a:solidFill>
                  </a:tcPr>
                </a:tc>
                <a:tc>
                  <a:txBody>
                    <a:bodyPr/>
                    <a:lstStyle/>
                    <a:p>
                      <a:pPr marL="0" algn="l" defTabSz="914400" rtl="0" eaLnBrk="1" latinLnBrk="0" hangingPunct="1"/>
                      <a:r>
                        <a:rPr lang="es-CL" sz="1600" kern="1200" dirty="0" smtClean="0">
                          <a:solidFill>
                            <a:schemeClr val="tx1"/>
                          </a:solidFill>
                          <a:latin typeface="+mn-lt"/>
                          <a:ea typeface="+mn-ea"/>
                          <a:cs typeface="+mn-cs"/>
                        </a:rPr>
                        <a:t>ACCIONES </a:t>
                      </a:r>
                      <a:endParaRPr lang="es-CL" sz="1600" kern="1200" dirty="0">
                        <a:solidFill>
                          <a:schemeClr val="tx1"/>
                        </a:solidFill>
                        <a:latin typeface="+mn-lt"/>
                        <a:ea typeface="+mn-ea"/>
                        <a:cs typeface="+mn-cs"/>
                      </a:endParaRPr>
                    </a:p>
                  </a:txBody>
                  <a:tcPr>
                    <a:solidFill>
                      <a:schemeClr val="bg2">
                        <a:lumMod val="90000"/>
                      </a:schemeClr>
                    </a:solidFill>
                  </a:tcPr>
                </a:tc>
              </a:tr>
              <a:tr h="425165">
                <a:tc>
                  <a:txBody>
                    <a:bodyPr/>
                    <a:lstStyle/>
                    <a:p>
                      <a:pPr marL="0" algn="l" defTabSz="914400" rtl="0" eaLnBrk="1" latinLnBrk="0" hangingPunct="1"/>
                      <a:r>
                        <a:rPr lang="es-CL" sz="1600" kern="1200" dirty="0" smtClean="0">
                          <a:solidFill>
                            <a:schemeClr val="tx1"/>
                          </a:solidFill>
                          <a:latin typeface="+mn-lt"/>
                          <a:ea typeface="+mn-ea"/>
                          <a:cs typeface="+mn-cs"/>
                        </a:rPr>
                        <a:t>19 Agosto 2015</a:t>
                      </a:r>
                      <a:endParaRPr lang="es-CL" sz="1600" kern="1200" dirty="0">
                        <a:solidFill>
                          <a:schemeClr val="tx1"/>
                        </a:solidFill>
                        <a:latin typeface="+mn-lt"/>
                        <a:ea typeface="+mn-ea"/>
                        <a:cs typeface="+mn-cs"/>
                      </a:endParaRPr>
                    </a:p>
                  </a:txBody>
                  <a:tcPr>
                    <a:solidFill>
                      <a:schemeClr val="bg2">
                        <a:lumMod val="90000"/>
                      </a:schemeClr>
                    </a:solidFill>
                  </a:tcPr>
                </a:tc>
                <a:tc>
                  <a:txBody>
                    <a:bodyPr/>
                    <a:lstStyle/>
                    <a:p>
                      <a:pPr marL="0" algn="just" defTabSz="914400" rtl="0" eaLnBrk="1" latinLnBrk="0" hangingPunct="1"/>
                      <a:r>
                        <a:rPr lang="es-CL" sz="1600" kern="1200" dirty="0" smtClean="0">
                          <a:solidFill>
                            <a:schemeClr val="tx1"/>
                          </a:solidFill>
                          <a:latin typeface="+mn-lt"/>
                          <a:ea typeface="+mn-ea"/>
                          <a:cs typeface="+mn-cs"/>
                        </a:rPr>
                        <a:t>Sesión Extraordinaria.</a:t>
                      </a:r>
                      <a:r>
                        <a:rPr lang="es-CL" sz="1600" kern="1200" baseline="0" dirty="0" smtClean="0">
                          <a:solidFill>
                            <a:schemeClr val="tx1"/>
                          </a:solidFill>
                          <a:latin typeface="+mn-lt"/>
                          <a:ea typeface="+mn-ea"/>
                          <a:cs typeface="+mn-cs"/>
                        </a:rPr>
                        <a:t> Tema: Estudio IFOP Muestreo Post Derrame de Petróleo.</a:t>
                      </a:r>
                      <a:endParaRPr lang="es-CL" sz="1600" kern="1200" dirty="0" smtClean="0">
                        <a:solidFill>
                          <a:schemeClr val="tx1"/>
                        </a:solidFill>
                        <a:latin typeface="+mn-lt"/>
                        <a:ea typeface="+mn-ea"/>
                        <a:cs typeface="+mn-cs"/>
                      </a:endParaRPr>
                    </a:p>
                  </a:txBody>
                  <a:tcPr>
                    <a:solidFill>
                      <a:schemeClr val="bg2">
                        <a:lumMod val="90000"/>
                      </a:schemeClr>
                    </a:solidFill>
                  </a:tcPr>
                </a:tc>
              </a:tr>
              <a:tr h="4251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1600" kern="1200" dirty="0" smtClean="0">
                          <a:solidFill>
                            <a:schemeClr val="tx1"/>
                          </a:solidFill>
                          <a:latin typeface="+mn-lt"/>
                          <a:ea typeface="+mn-ea"/>
                          <a:cs typeface="+mn-cs"/>
                        </a:rPr>
                        <a:t>03 Septiembre 2015</a:t>
                      </a:r>
                    </a:p>
                  </a:txBody>
                  <a:tcPr>
                    <a:solidFill>
                      <a:schemeClr val="bg2">
                        <a:lumMod val="9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L" sz="1600" kern="1200" dirty="0" smtClean="0">
                          <a:solidFill>
                            <a:schemeClr val="tx1"/>
                          </a:solidFill>
                          <a:latin typeface="+mn-lt"/>
                          <a:ea typeface="+mn-ea"/>
                          <a:cs typeface="+mn-cs"/>
                        </a:rPr>
                        <a:t>Resolución N°890 Subsecretaría MMA aprueba Convenio CRAS. El Consejo</a:t>
                      </a:r>
                      <a:r>
                        <a:rPr lang="es-CL" sz="1600" kern="1200" baseline="0" dirty="0" smtClean="0">
                          <a:solidFill>
                            <a:schemeClr val="tx1"/>
                          </a:solidFill>
                          <a:latin typeface="+mn-lt"/>
                          <a:ea typeface="+mn-ea"/>
                          <a:cs typeface="+mn-cs"/>
                        </a:rPr>
                        <a:t> finalmente queda compuesto por 25 representantes. </a:t>
                      </a:r>
                      <a:endParaRPr lang="es-CL" sz="1600" kern="1200" dirty="0" smtClean="0">
                        <a:solidFill>
                          <a:schemeClr val="tx1"/>
                        </a:solidFill>
                        <a:latin typeface="+mn-lt"/>
                        <a:ea typeface="+mn-ea"/>
                        <a:cs typeface="+mn-cs"/>
                      </a:endParaRPr>
                    </a:p>
                  </a:txBody>
                  <a:tcPr>
                    <a:solidFill>
                      <a:schemeClr val="bg2">
                        <a:lumMod val="90000"/>
                      </a:schemeClr>
                    </a:solidFill>
                  </a:tcPr>
                </a:tc>
              </a:tr>
            </a:tbl>
          </a:graphicData>
        </a:graphic>
      </p:graphicFrame>
      <p:sp>
        <p:nvSpPr>
          <p:cNvPr id="5" name="1 Título"/>
          <p:cNvSpPr>
            <a:spLocks noGrp="1"/>
          </p:cNvSpPr>
          <p:nvPr>
            <p:ph type="title"/>
          </p:nvPr>
        </p:nvSpPr>
        <p:spPr>
          <a:xfrm>
            <a:off x="0" y="116632"/>
            <a:ext cx="7092280" cy="720080"/>
          </a:xfrm>
        </p:spPr>
        <p:txBody>
          <a:bodyPr>
            <a:noAutofit/>
          </a:bodyPr>
          <a:lstStyle/>
          <a:p>
            <a:pPr algn="l"/>
            <a:r>
              <a:rPr lang="es-CL" sz="4000" dirty="0" smtClean="0"/>
              <a:t/>
            </a:r>
            <a:br>
              <a:rPr lang="es-CL" sz="4000" dirty="0" smtClean="0"/>
            </a:br>
            <a:r>
              <a:rPr lang="es-CL" sz="4000" dirty="0" smtClean="0"/>
              <a:t>1</a:t>
            </a:r>
            <a:r>
              <a:rPr lang="es-CL" sz="4000" dirty="0"/>
              <a:t>.- Hitos </a:t>
            </a:r>
            <a:r>
              <a:rPr lang="es-CL" sz="4000" dirty="0" smtClean="0"/>
              <a:t>PRAS/CRAS </a:t>
            </a:r>
            <a:r>
              <a:rPr lang="es-CL" sz="4000" dirty="0"/>
              <a:t/>
            </a:r>
            <a:br>
              <a:rPr lang="es-CL" sz="4000" dirty="0"/>
            </a:br>
            <a:endParaRPr lang="es-CL" sz="4000" dirty="0"/>
          </a:p>
        </p:txBody>
      </p:sp>
    </p:spTree>
    <p:extLst>
      <p:ext uri="{BB962C8B-B14F-4D97-AF65-F5344CB8AC3E}">
        <p14:creationId xmlns:p14="http://schemas.microsoft.com/office/powerpoint/2010/main" xmlns="" val="4148745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935" y="44624"/>
            <a:ext cx="6897191" cy="792088"/>
          </a:xfrm>
        </p:spPr>
        <p:txBody>
          <a:bodyPr>
            <a:normAutofit fontScale="90000"/>
          </a:bodyPr>
          <a:lstStyle/>
          <a:p>
            <a:pPr algn="l"/>
            <a:r>
              <a:rPr lang="es-CL" dirty="0" smtClean="0"/>
              <a:t/>
            </a:r>
            <a:br>
              <a:rPr lang="es-CL" dirty="0" smtClean="0"/>
            </a:br>
            <a:r>
              <a:rPr lang="es-CL" dirty="0" smtClean="0"/>
              <a:t>2</a:t>
            </a:r>
            <a:r>
              <a:rPr lang="es-CL" dirty="0"/>
              <a:t>.- </a:t>
            </a:r>
            <a:r>
              <a:rPr lang="es-CL" dirty="0" smtClean="0"/>
              <a:t>Convenio CRAS</a:t>
            </a:r>
            <a:r>
              <a:rPr lang="es-CL" dirty="0"/>
              <a:t/>
            </a:r>
            <a:br>
              <a:rPr lang="es-CL" dirty="0"/>
            </a:br>
            <a:endParaRPr lang="es-CL" dirty="0"/>
          </a:p>
        </p:txBody>
      </p:sp>
      <p:sp>
        <p:nvSpPr>
          <p:cNvPr id="3" name="2 Marcador de contenido"/>
          <p:cNvSpPr>
            <a:spLocks noGrp="1"/>
          </p:cNvSpPr>
          <p:nvPr>
            <p:ph idx="1"/>
          </p:nvPr>
        </p:nvSpPr>
        <p:spPr>
          <a:xfrm>
            <a:off x="179512" y="980728"/>
            <a:ext cx="8784976" cy="5544616"/>
          </a:xfrm>
        </p:spPr>
        <p:txBody>
          <a:bodyPr>
            <a:noAutofit/>
          </a:bodyPr>
          <a:lstStyle/>
          <a:p>
            <a:pPr algn="just">
              <a:buFont typeface="Wingdings" panose="05000000000000000000" pitchFamily="2" charset="2"/>
              <a:buChar char="ü"/>
            </a:pPr>
            <a:r>
              <a:rPr lang="es-CL" sz="2000" dirty="0" smtClean="0"/>
              <a:t>Firma 18 Diciembre 2015, Consejeros pendientes.</a:t>
            </a:r>
          </a:p>
          <a:p>
            <a:pPr marL="0" indent="0" algn="just">
              <a:buNone/>
            </a:pPr>
            <a:endParaRPr lang="es-CL" sz="2000" dirty="0"/>
          </a:p>
          <a:p>
            <a:pPr algn="just">
              <a:buFont typeface="Wingdings" panose="05000000000000000000" pitchFamily="2" charset="2"/>
              <a:buChar char="ü"/>
            </a:pPr>
            <a:r>
              <a:rPr lang="es-CL" sz="2000" dirty="0"/>
              <a:t>Por acuerdo </a:t>
            </a:r>
            <a:r>
              <a:rPr lang="es-CL" sz="2000" dirty="0" smtClean="0"/>
              <a:t>sesión CRAS del 26 de febrero de 2015 se establece </a:t>
            </a:r>
            <a:r>
              <a:rPr lang="es-CL" sz="2000" dirty="0"/>
              <a:t>como plazo definitivo  para firma de </a:t>
            </a:r>
            <a:r>
              <a:rPr lang="es-CL" sz="2000" dirty="0" smtClean="0"/>
              <a:t>Convenio el  día 26 </a:t>
            </a:r>
            <a:r>
              <a:rPr lang="es-CL" sz="2000" dirty="0"/>
              <a:t>de </a:t>
            </a:r>
            <a:r>
              <a:rPr lang="es-CL" sz="2000" dirty="0" smtClean="0"/>
              <a:t>marzo 2015(Se enví</a:t>
            </a:r>
            <a:r>
              <a:rPr lang="es-CL" sz="2000" dirty="0"/>
              <a:t>a</a:t>
            </a:r>
            <a:r>
              <a:rPr lang="es-CL" sz="2000" dirty="0" smtClean="0"/>
              <a:t> carta N°14 con fecha 10 de </a:t>
            </a:r>
            <a:r>
              <a:rPr lang="es-CL" sz="2000" dirty="0"/>
              <a:t>marzo de </a:t>
            </a:r>
            <a:r>
              <a:rPr lang="es-CL" sz="2000" dirty="0" smtClean="0"/>
              <a:t>2015).</a:t>
            </a:r>
          </a:p>
          <a:p>
            <a:pPr algn="just">
              <a:buFont typeface="Wingdings" panose="05000000000000000000" pitchFamily="2" charset="2"/>
              <a:buChar char="ü"/>
            </a:pPr>
            <a:endParaRPr lang="es-CL" sz="2000" dirty="0"/>
          </a:p>
          <a:p>
            <a:pPr algn="just">
              <a:buFont typeface="Wingdings" panose="05000000000000000000" pitchFamily="2" charset="2"/>
              <a:buChar char="ü"/>
            </a:pPr>
            <a:r>
              <a:rPr lang="es-CL" sz="2000" dirty="0" smtClean="0"/>
              <a:t>6 de marzo de 2015, Seremi MMA Sra. Tania </a:t>
            </a:r>
            <a:r>
              <a:rPr lang="es-CL" sz="2000" dirty="0" err="1" smtClean="0"/>
              <a:t>Bertoglio</a:t>
            </a:r>
            <a:r>
              <a:rPr lang="es-CL" sz="2000" dirty="0" smtClean="0"/>
              <a:t> se reúne con alcalde Sr. Hugo Rojas y consejeros congelados de comuna de </a:t>
            </a:r>
            <a:r>
              <a:rPr lang="es-CL" sz="2000" dirty="0" err="1" smtClean="0"/>
              <a:t>Puchuncaví</a:t>
            </a:r>
            <a:r>
              <a:rPr lang="es-CL" sz="2000" dirty="0" smtClean="0"/>
              <a:t>.</a:t>
            </a:r>
          </a:p>
          <a:p>
            <a:pPr algn="just">
              <a:buFont typeface="Wingdings" panose="05000000000000000000" pitchFamily="2" charset="2"/>
              <a:buChar char="ü"/>
            </a:pPr>
            <a:endParaRPr lang="es-CL" sz="2000" dirty="0"/>
          </a:p>
          <a:p>
            <a:pPr algn="just" fontAlgn="t">
              <a:buFont typeface="Wingdings" panose="05000000000000000000" pitchFamily="2" charset="2"/>
              <a:buChar char="ü"/>
            </a:pPr>
            <a:r>
              <a:rPr lang="es-CL" sz="2000" dirty="0" smtClean="0"/>
              <a:t>En la sesión ordinaria del 26 de marzo de 2015, los consejeros presentes acuerdan no contar con la participación de 3 consejeros CRAS </a:t>
            </a:r>
            <a:r>
              <a:rPr lang="es-CL" sz="2000" dirty="0"/>
              <a:t>que no firmaron el </a:t>
            </a:r>
            <a:r>
              <a:rPr lang="es-CL" sz="2000" dirty="0" smtClean="0"/>
              <a:t>convenio (Sr. Nielz Cortés, Sr. Ángel Salazar y Sr. Abel Gallardo).</a:t>
            </a:r>
          </a:p>
          <a:p>
            <a:pPr marL="0" indent="0" algn="just" fontAlgn="t">
              <a:buNone/>
            </a:pPr>
            <a:endParaRPr lang="es-CL" sz="2000" dirty="0"/>
          </a:p>
          <a:p>
            <a:pPr algn="just" fontAlgn="t">
              <a:buFont typeface="Wingdings" panose="05000000000000000000" pitchFamily="2" charset="2"/>
              <a:buChar char="ü"/>
            </a:pPr>
            <a:r>
              <a:rPr lang="es-CL" sz="2000" dirty="0" smtClean="0"/>
              <a:t>Resolución </a:t>
            </a:r>
            <a:r>
              <a:rPr lang="es-CL" sz="2000" dirty="0"/>
              <a:t>N°890 </a:t>
            </a:r>
            <a:r>
              <a:rPr lang="es-CL" sz="2000" dirty="0" smtClean="0"/>
              <a:t>del 03 de septiembre de 2015 Subsecretaría </a:t>
            </a:r>
            <a:r>
              <a:rPr lang="es-CL" sz="2000" dirty="0"/>
              <a:t>MMA aprueba Convenio CRAS. El Consejo finalmente queda compuesto por 25 </a:t>
            </a:r>
            <a:r>
              <a:rPr lang="es-CL" sz="2000" dirty="0" smtClean="0"/>
              <a:t>representantes, los suplentes Sr. César Bonitto y Sr. Patricio Espinoza se incorporaron al CRAS a partir de la sesión ordinaria del 28 de mayo de 2015 según el Acuerdo del CRAS.</a:t>
            </a:r>
            <a:endParaRPr lang="es-CL" sz="2000" dirty="0"/>
          </a:p>
        </p:txBody>
      </p:sp>
    </p:spTree>
    <p:extLst>
      <p:ext uri="{BB962C8B-B14F-4D97-AF65-F5344CB8AC3E}">
        <p14:creationId xmlns:p14="http://schemas.microsoft.com/office/powerpoint/2010/main" xmlns="" val="3026702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7236296" cy="836712"/>
          </a:xfrm>
        </p:spPr>
        <p:txBody>
          <a:bodyPr>
            <a:normAutofit fontScale="90000"/>
          </a:bodyPr>
          <a:lstStyle/>
          <a:p>
            <a:pPr algn="l"/>
            <a:r>
              <a:rPr lang="es-CL" dirty="0" smtClean="0"/>
              <a:t/>
            </a:r>
            <a:br>
              <a:rPr lang="es-CL" dirty="0" smtClean="0"/>
            </a:br>
            <a:r>
              <a:rPr lang="es-CL" dirty="0" smtClean="0"/>
              <a:t>3</a:t>
            </a:r>
            <a:r>
              <a:rPr lang="es-CL" dirty="0"/>
              <a:t>.- Reglamento</a:t>
            </a:r>
            <a:br>
              <a:rPr lang="es-CL" dirty="0"/>
            </a:br>
            <a:endParaRPr lang="es-CL" dirty="0"/>
          </a:p>
        </p:txBody>
      </p:sp>
      <p:sp>
        <p:nvSpPr>
          <p:cNvPr id="3" name="2 Marcador de contenido"/>
          <p:cNvSpPr>
            <a:spLocks noGrp="1"/>
          </p:cNvSpPr>
          <p:nvPr>
            <p:ph idx="1"/>
          </p:nvPr>
        </p:nvSpPr>
        <p:spPr>
          <a:xfrm>
            <a:off x="457200" y="1600201"/>
            <a:ext cx="8229600" cy="3124944"/>
          </a:xfrm>
        </p:spPr>
        <p:txBody>
          <a:bodyPr>
            <a:normAutofit/>
          </a:bodyPr>
          <a:lstStyle/>
          <a:p>
            <a:pPr algn="just">
              <a:buFont typeface="Wingdings" panose="05000000000000000000" pitchFamily="2" charset="2"/>
              <a:buChar char="ü"/>
            </a:pPr>
            <a:r>
              <a:rPr lang="es-CL" sz="2400" dirty="0" smtClean="0"/>
              <a:t>En la sesión del 15 septiembre de 2014 el MMA entrega una propuesta de texto del Reglamento de Funcionamiento del CRAS, con plazo para observaciones de los consejeros el día 26 de septiembre de 2014.</a:t>
            </a:r>
          </a:p>
          <a:p>
            <a:pPr algn="just">
              <a:buFont typeface="Wingdings" panose="05000000000000000000" pitchFamily="2" charset="2"/>
              <a:buChar char="ü"/>
            </a:pPr>
            <a:endParaRPr lang="es-CL" sz="2400" dirty="0" smtClean="0"/>
          </a:p>
          <a:p>
            <a:pPr algn="just">
              <a:buFont typeface="Wingdings" panose="05000000000000000000" pitchFamily="2" charset="2"/>
              <a:buChar char="ü"/>
            </a:pPr>
            <a:r>
              <a:rPr lang="es-CL" sz="2400" dirty="0" smtClean="0"/>
              <a:t>En la sesión ordinaria del 17 de noviembre de 2014 se aprueba el texto del Reglamento VIGENTE.</a:t>
            </a:r>
          </a:p>
          <a:p>
            <a:pPr algn="just">
              <a:buFont typeface="Wingdings" panose="05000000000000000000" pitchFamily="2" charset="2"/>
              <a:buChar char="ü"/>
            </a:pPr>
            <a:endParaRPr lang="es-CL" sz="2400" dirty="0"/>
          </a:p>
        </p:txBody>
      </p:sp>
    </p:spTree>
    <p:extLst>
      <p:ext uri="{BB962C8B-B14F-4D97-AF65-F5344CB8AC3E}">
        <p14:creationId xmlns:p14="http://schemas.microsoft.com/office/powerpoint/2010/main" xmlns="" val="2416135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523"/>
            <a:ext cx="5292080" cy="814189"/>
          </a:xfrm>
        </p:spPr>
        <p:txBody>
          <a:bodyPr>
            <a:normAutofit fontScale="90000"/>
          </a:bodyPr>
          <a:lstStyle/>
          <a:p>
            <a:pPr algn="l"/>
            <a:r>
              <a:rPr lang="es-CL" dirty="0" smtClean="0"/>
              <a:t/>
            </a:r>
            <a:br>
              <a:rPr lang="es-CL" dirty="0" smtClean="0"/>
            </a:br>
            <a:r>
              <a:rPr lang="es-CL" dirty="0" smtClean="0"/>
              <a:t>4</a:t>
            </a:r>
            <a:r>
              <a:rPr lang="es-CL" dirty="0"/>
              <a:t>.- Asistencia Consejeros </a:t>
            </a:r>
            <a:br>
              <a:rPr lang="es-CL" dirty="0"/>
            </a:br>
            <a:endParaRPr lang="es-CL" dirty="0"/>
          </a:p>
        </p:txBody>
      </p:sp>
      <p:sp>
        <p:nvSpPr>
          <p:cNvPr id="3" name="2 Marcador de contenido"/>
          <p:cNvSpPr>
            <a:spLocks noGrp="1"/>
          </p:cNvSpPr>
          <p:nvPr>
            <p:ph idx="1"/>
          </p:nvPr>
        </p:nvSpPr>
        <p:spPr/>
        <p:txBody>
          <a:bodyPr/>
          <a:lstStyle/>
          <a:p>
            <a:pPr marL="0" indent="0">
              <a:buNone/>
            </a:pPr>
            <a:endParaRPr lang="es-CL" dirty="0" smtClean="0"/>
          </a:p>
          <a:p>
            <a:pPr marL="0" indent="0">
              <a:buNone/>
            </a:pPr>
            <a:endParaRPr lang="es-CL"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1222453"/>
            <a:ext cx="8532440" cy="5635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9 CuadroTexto"/>
          <p:cNvSpPr txBox="1"/>
          <p:nvPr/>
        </p:nvSpPr>
        <p:spPr>
          <a:xfrm>
            <a:off x="11363" y="836712"/>
            <a:ext cx="4632645" cy="923330"/>
          </a:xfrm>
          <a:prstGeom prst="rect">
            <a:avLst/>
          </a:prstGeom>
          <a:noFill/>
          <a:ln>
            <a:noFill/>
          </a:ln>
        </p:spPr>
        <p:txBody>
          <a:bodyPr wrap="square" rtlCol="0">
            <a:spAutoFit/>
          </a:bodyPr>
          <a:lstStyle/>
          <a:p>
            <a:r>
              <a:rPr lang="es-CL" b="1" u="sng" dirty="0" smtClean="0"/>
              <a:t>PROMEDIOS</a:t>
            </a:r>
          </a:p>
          <a:p>
            <a:r>
              <a:rPr lang="es-CL" b="1" dirty="0" smtClean="0"/>
              <a:t>ASISTENCIA: 67% </a:t>
            </a:r>
          </a:p>
          <a:p>
            <a:r>
              <a:rPr lang="es-CL" b="1" dirty="0" smtClean="0"/>
              <a:t>N° CONSEJEROS: 18  </a:t>
            </a:r>
            <a:endParaRPr lang="es-CL" b="1" dirty="0"/>
          </a:p>
        </p:txBody>
      </p:sp>
    </p:spTree>
    <p:extLst>
      <p:ext uri="{BB962C8B-B14F-4D97-AF65-F5344CB8AC3E}">
        <p14:creationId xmlns:p14="http://schemas.microsoft.com/office/powerpoint/2010/main" xmlns="" val="390158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512" y="908720"/>
            <a:ext cx="9071992" cy="5616624"/>
          </a:xfrm>
        </p:spPr>
        <p:txBody>
          <a:bodyPr>
            <a:normAutofit/>
          </a:bodyPr>
          <a:lstStyle/>
          <a:p>
            <a:pPr algn="just">
              <a:buFont typeface="Wingdings" panose="05000000000000000000" pitchFamily="2" charset="2"/>
              <a:buChar char="ü"/>
            </a:pPr>
            <a:r>
              <a:rPr lang="es-CL" sz="2400" dirty="0" smtClean="0"/>
              <a:t>Durante Octubre de 2015 debe estar listo el Anteproyecto PRAS.</a:t>
            </a:r>
          </a:p>
          <a:p>
            <a:pPr algn="just">
              <a:buFont typeface="Wingdings" panose="05000000000000000000" pitchFamily="2" charset="2"/>
              <a:buChar char="ü"/>
            </a:pPr>
            <a:r>
              <a:rPr lang="es-CL" sz="2400" dirty="0" smtClean="0"/>
              <a:t>En los meses de Octubre y Noviembre de 2015, el anteproyecto del PRAS se someterá a Consulta Pública.</a:t>
            </a:r>
          </a:p>
          <a:p>
            <a:pPr algn="just">
              <a:buFont typeface="Wingdings" panose="05000000000000000000" pitchFamily="2" charset="2"/>
              <a:buChar char="ü"/>
            </a:pPr>
            <a:r>
              <a:rPr lang="es-CL" sz="2400" dirty="0" smtClean="0"/>
              <a:t> En el mes de Diciembre 2015 se realiza el consolidado de observaciones al PRAS y se somete a validación final.</a:t>
            </a:r>
          </a:p>
          <a:p>
            <a:pPr algn="just">
              <a:buFont typeface="Wingdings" panose="05000000000000000000" pitchFamily="2" charset="2"/>
              <a:buChar char="ü"/>
            </a:pPr>
            <a:r>
              <a:rPr lang="es-CL" sz="2400" dirty="0" smtClean="0"/>
              <a:t>2016 en adelante, elaboración y gestión de proyectos específicos del PRAS para los territorios y seguimiento del PRAS. </a:t>
            </a:r>
            <a:endParaRPr lang="es-CL" sz="2400" dirty="0"/>
          </a:p>
        </p:txBody>
      </p:sp>
      <p:sp>
        <p:nvSpPr>
          <p:cNvPr id="4" name="3 Rectángulo"/>
          <p:cNvSpPr/>
          <p:nvPr/>
        </p:nvSpPr>
        <p:spPr>
          <a:xfrm>
            <a:off x="72008" y="44624"/>
            <a:ext cx="7308304" cy="707886"/>
          </a:xfrm>
          <a:prstGeom prst="rect">
            <a:avLst/>
          </a:prstGeom>
        </p:spPr>
        <p:txBody>
          <a:bodyPr wrap="square">
            <a:spAutoFit/>
          </a:bodyPr>
          <a:lstStyle/>
          <a:p>
            <a:r>
              <a:rPr lang="es-CL" sz="4000" dirty="0"/>
              <a:t>5.- </a:t>
            </a:r>
            <a:r>
              <a:rPr lang="es-CL" sz="4000" dirty="0" smtClean="0"/>
              <a:t>Proyecciones</a:t>
            </a:r>
            <a:endParaRPr lang="es-CL" sz="4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5" y="3861049"/>
            <a:ext cx="7804735"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1567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3579</TotalTime>
  <Words>775</Words>
  <Application>Microsoft Office PowerPoint</Application>
  <PresentationFormat>Presentación en pantalla (4:3)</PresentationFormat>
  <Paragraphs>91</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  BALANCE  PROGRAMA PARA LA RECUPERACIÓN AMBIENTAL Y SOCIAL  DE QUINTERO Y PUCHUNCAVÍ   SESIÓN EXTRAORDINARIA CRAS </vt:lpstr>
      <vt:lpstr>Diapositiva 2</vt:lpstr>
      <vt:lpstr> 1.- Hitos PRAS/CRAS  </vt:lpstr>
      <vt:lpstr> 1.- Hitos PRAS/CRAS  </vt:lpstr>
      <vt:lpstr> 1.- Hitos PRAS/CRAS  </vt:lpstr>
      <vt:lpstr> 2.- Convenio CRAS </vt:lpstr>
      <vt:lpstr> 3.- Reglamento </vt:lpstr>
      <vt:lpstr> 4.- Asistencia Consejeros  </vt:lpstr>
      <vt:lpstr>Diapositiva 9</vt:lpstr>
      <vt:lpstr>   Muchas Gracias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recuperación ambiental y social Puchuncaví - Quintero</dc:title>
  <dc:creator>Damian Trivelli Zondek</dc:creator>
  <cp:lastModifiedBy>Admin</cp:lastModifiedBy>
  <cp:revision>164</cp:revision>
  <cp:lastPrinted>2014-05-08T23:07:32Z</cp:lastPrinted>
  <dcterms:created xsi:type="dcterms:W3CDTF">2014-05-05T18:24:43Z</dcterms:created>
  <dcterms:modified xsi:type="dcterms:W3CDTF">2015-10-21T15:23:25Z</dcterms:modified>
</cp:coreProperties>
</file>